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76" r:id="rId4"/>
    <p:sldId id="259" r:id="rId5"/>
    <p:sldId id="265" r:id="rId6"/>
    <p:sldId id="263" r:id="rId7"/>
    <p:sldId id="273" r:id="rId8"/>
    <p:sldId id="261" r:id="rId9"/>
    <p:sldId id="279" r:id="rId10"/>
    <p:sldId id="274" r:id="rId11"/>
    <p:sldId id="278" r:id="rId12"/>
  </p:sldIdLst>
  <p:sldSz cx="9144000" cy="6858000" type="screen4x3"/>
  <p:notesSz cx="6735763" cy="98663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pokjaampl:Downloads:Agregat%20Investasi%20sanitasi%20nasional%20(nawasi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okjaampl:Downloads:Agregat%20Investasi%20sanitasi%20nasional%20(nawasis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pokjaampl:Downloads:rekap%20nawasis%202015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465424938905327E-2"/>
          <c:y val="0.11841380414809059"/>
          <c:w val="0.70495094847486983"/>
          <c:h val="0.8237458658420455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EF58A2F-2A24-43CA-9254-A895CB72CCA1}" type="CATEGORYNAME">
                      <a:rPr lang="en-US" baseline="0"/>
                      <a:pPr>
                        <a:defRPr sz="14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860AC885-3329-418E-A477-E0A7FF6193C0}" type="PERCENTAGE">
                      <a:rPr lang="en-US" baseline="0"/>
                      <a:pPr>
                        <a:defRPr sz="1400" b="1"/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85BA3AFF-87AF-43BD-87EF-025CFDB51EAC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B23117E6-AC25-4FF0-9A29-29A0F7F9F626}" type="PERCENTAGE">
                      <a:rPr lang="en-US" baseline="0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4423998-1D36-40B3-AF89-70ADF894D340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48FA8D2D-6C05-4C71-A065-43F1672D64A2}" type="PERCENTAGE">
                      <a:rPr lang="en-US" baseline="0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3BF76CDB-3660-4C8F-BE1F-19999005D4D6}" type="CATEGORYNAME">
                      <a:rPr lang="en-US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DF37B71C-FC65-450B-952B-80E58BBBA609}" type="PERCENTAGE">
                      <a:rPr lang="en-US" baseline="0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4"/>
              <c:layout>
                <c:manualLayout>
                  <c:x val="-0.11378215897919065"/>
                  <c:y val="1.128479053630271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AEE2193-6B30-40F4-8FEF-0E4735241CBD}" type="CATEGORYNAME">
                      <a:rPr lang="en-US" baseline="0" dirty="0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D10DAF68-511E-43EE-80A6-AAFEEC8E96FF}" type="PERCENTAGE">
                      <a:rPr lang="en-US" baseline="0" dirty="0"/>
                      <a:pPr>
                        <a:defRPr sz="1400" b="1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strRef>
              <c:f>'per sektor'!$A$20:$A$24</c:f>
              <c:strCache>
                <c:ptCount val="5"/>
                <c:pt idx="0">
                  <c:v>Air Minum</c:v>
                </c:pt>
                <c:pt idx="1">
                  <c:v> Air Limbah</c:v>
                </c:pt>
                <c:pt idx="2">
                  <c:v> Persampahan</c:v>
                </c:pt>
                <c:pt idx="3">
                  <c:v>Drainase</c:v>
                </c:pt>
                <c:pt idx="4">
                  <c:v>PHBS/Prohisan</c:v>
                </c:pt>
              </c:strCache>
            </c:strRef>
          </c:cat>
          <c:val>
            <c:numRef>
              <c:f>'per sektor'!$B$20:$B$24</c:f>
              <c:numCache>
                <c:formatCode>#,##0</c:formatCode>
                <c:ptCount val="5"/>
                <c:pt idx="0">
                  <c:v>256464328097</c:v>
                </c:pt>
                <c:pt idx="1">
                  <c:v>253889881415</c:v>
                </c:pt>
                <c:pt idx="2">
                  <c:v>437325581143</c:v>
                </c:pt>
                <c:pt idx="3">
                  <c:v>508637624950</c:v>
                </c:pt>
                <c:pt idx="4">
                  <c:v>19375420393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 sektor'!$B$8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'per sektor'!$A$9:$A$14</c:f>
              <c:strCache>
                <c:ptCount val="6"/>
                <c:pt idx="0">
                  <c:v>Air Minum</c:v>
                </c:pt>
                <c:pt idx="1">
                  <c:v> Air Limbah</c:v>
                </c:pt>
                <c:pt idx="2">
                  <c:v> Persampahan</c:v>
                </c:pt>
                <c:pt idx="3">
                  <c:v>Drainase</c:v>
                </c:pt>
                <c:pt idx="4">
                  <c:v>PHBS/Prohisan</c:v>
                </c:pt>
                <c:pt idx="5">
                  <c:v>Total</c:v>
                </c:pt>
              </c:strCache>
            </c:strRef>
          </c:cat>
          <c:val>
            <c:numRef>
              <c:f>'per sektor'!$B$9:$B$14</c:f>
              <c:numCache>
                <c:formatCode>#,##0</c:formatCode>
                <c:ptCount val="6"/>
                <c:pt idx="0">
                  <c:v>8812403685</c:v>
                </c:pt>
                <c:pt idx="1">
                  <c:v>6521338297</c:v>
                </c:pt>
                <c:pt idx="2">
                  <c:v>42304589426</c:v>
                </c:pt>
                <c:pt idx="3">
                  <c:v>41336110113</c:v>
                </c:pt>
                <c:pt idx="4">
                  <c:v>475992500</c:v>
                </c:pt>
                <c:pt idx="5">
                  <c:v>99450434021</c:v>
                </c:pt>
              </c:numCache>
            </c:numRef>
          </c:val>
        </c:ser>
        <c:ser>
          <c:idx val="1"/>
          <c:order val="1"/>
          <c:tx>
            <c:strRef>
              <c:f>'per sektor'!$C$8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'per sektor'!$A$9:$A$14</c:f>
              <c:strCache>
                <c:ptCount val="6"/>
                <c:pt idx="0">
                  <c:v>Air Minum</c:v>
                </c:pt>
                <c:pt idx="1">
                  <c:v> Air Limbah</c:v>
                </c:pt>
                <c:pt idx="2">
                  <c:v> Persampahan</c:v>
                </c:pt>
                <c:pt idx="3">
                  <c:v>Drainase</c:v>
                </c:pt>
                <c:pt idx="4">
                  <c:v>PHBS/Prohisan</c:v>
                </c:pt>
                <c:pt idx="5">
                  <c:v>Total</c:v>
                </c:pt>
              </c:strCache>
            </c:strRef>
          </c:cat>
          <c:val>
            <c:numRef>
              <c:f>'per sektor'!$C$9:$C$14</c:f>
              <c:numCache>
                <c:formatCode>#,##0</c:formatCode>
                <c:ptCount val="6"/>
                <c:pt idx="0">
                  <c:v>9106415244</c:v>
                </c:pt>
                <c:pt idx="1">
                  <c:v>16554633213</c:v>
                </c:pt>
                <c:pt idx="2">
                  <c:v>61025386758</c:v>
                </c:pt>
                <c:pt idx="3">
                  <c:v>45129842272</c:v>
                </c:pt>
                <c:pt idx="4">
                  <c:v>448298750</c:v>
                </c:pt>
                <c:pt idx="5">
                  <c:v>132264576237</c:v>
                </c:pt>
              </c:numCache>
            </c:numRef>
          </c:val>
        </c:ser>
        <c:ser>
          <c:idx val="2"/>
          <c:order val="2"/>
          <c:tx>
            <c:strRef>
              <c:f>'per sektor'!$D$8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'per sektor'!$A$9:$A$14</c:f>
              <c:strCache>
                <c:ptCount val="6"/>
                <c:pt idx="0">
                  <c:v>Air Minum</c:v>
                </c:pt>
                <c:pt idx="1">
                  <c:v> Air Limbah</c:v>
                </c:pt>
                <c:pt idx="2">
                  <c:v> Persampahan</c:v>
                </c:pt>
                <c:pt idx="3">
                  <c:v>Drainase</c:v>
                </c:pt>
                <c:pt idx="4">
                  <c:v>PHBS/Prohisan</c:v>
                </c:pt>
                <c:pt idx="5">
                  <c:v>Total</c:v>
                </c:pt>
              </c:strCache>
            </c:strRef>
          </c:cat>
          <c:val>
            <c:numRef>
              <c:f>'per sektor'!$D$9:$D$14</c:f>
              <c:numCache>
                <c:formatCode>#,##0</c:formatCode>
                <c:ptCount val="6"/>
                <c:pt idx="0">
                  <c:v>40026338333</c:v>
                </c:pt>
                <c:pt idx="1">
                  <c:v>81171159820</c:v>
                </c:pt>
                <c:pt idx="2">
                  <c:v>127803399421</c:v>
                </c:pt>
                <c:pt idx="3">
                  <c:v>115079683993</c:v>
                </c:pt>
                <c:pt idx="4">
                  <c:v>2326834613</c:v>
                </c:pt>
                <c:pt idx="5">
                  <c:v>366407416180</c:v>
                </c:pt>
              </c:numCache>
            </c:numRef>
          </c:val>
        </c:ser>
        <c:ser>
          <c:idx val="3"/>
          <c:order val="3"/>
          <c:tx>
            <c:strRef>
              <c:f>'per sektor'!$E$8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'per sektor'!$A$9:$A$14</c:f>
              <c:strCache>
                <c:ptCount val="6"/>
                <c:pt idx="0">
                  <c:v>Air Minum</c:v>
                </c:pt>
                <c:pt idx="1">
                  <c:v> Air Limbah</c:v>
                </c:pt>
                <c:pt idx="2">
                  <c:v> Persampahan</c:v>
                </c:pt>
                <c:pt idx="3">
                  <c:v>Drainase</c:v>
                </c:pt>
                <c:pt idx="4">
                  <c:v>PHBS/Prohisan</c:v>
                </c:pt>
                <c:pt idx="5">
                  <c:v>Total</c:v>
                </c:pt>
              </c:strCache>
            </c:strRef>
          </c:cat>
          <c:val>
            <c:numRef>
              <c:f>'per sektor'!$E$9:$E$14</c:f>
              <c:numCache>
                <c:formatCode>#,##0</c:formatCode>
                <c:ptCount val="6"/>
                <c:pt idx="0">
                  <c:v>198519170835</c:v>
                </c:pt>
                <c:pt idx="1">
                  <c:v>149642750085</c:v>
                </c:pt>
                <c:pt idx="2">
                  <c:v>206192205538</c:v>
                </c:pt>
                <c:pt idx="3">
                  <c:v>307091988572</c:v>
                </c:pt>
                <c:pt idx="4">
                  <c:v>16124294530</c:v>
                </c:pt>
                <c:pt idx="5">
                  <c:v>877570409560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838336"/>
        <c:axId val="177595856"/>
      </c:barChart>
      <c:catAx>
        <c:axId val="27883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177595856"/>
        <c:crosses val="autoZero"/>
        <c:auto val="1"/>
        <c:lblAlgn val="ctr"/>
        <c:lblOffset val="100"/>
        <c:noMultiLvlLbl val="0"/>
      </c:catAx>
      <c:valAx>
        <c:axId val="1775958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d-ID"/>
          </a:p>
        </c:txPr>
        <c:crossAx val="2788383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d-ID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2218042219396787E-2"/>
          <c:w val="0.97091893157778331"/>
          <c:h val="0.9462406142346541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6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169172922548507"/>
                  <c:y val="5.073489118823246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5174405745436563E-2"/>
                  <c:y val="8.66518947008715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id-ID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'[Agregat Investasi sanitasi nasional (nawasis).xlsx]tabel'!$A$17:$A$20</c:f>
              <c:strCache>
                <c:ptCount val="4"/>
                <c:pt idx="0">
                  <c:v>APBN</c:v>
                </c:pt>
                <c:pt idx="1">
                  <c:v>APBD Provinsi</c:v>
                </c:pt>
                <c:pt idx="2">
                  <c:v>APBD Kab/Kota</c:v>
                </c:pt>
                <c:pt idx="3">
                  <c:v>Masyarakat</c:v>
                </c:pt>
              </c:strCache>
            </c:strRef>
          </c:cat>
          <c:val>
            <c:numRef>
              <c:f>'[Agregat Investasi sanitasi nasional (nawasis).xlsx]tabel'!$B$17:$B$20</c:f>
              <c:numCache>
                <c:formatCode>0.00%</c:formatCode>
                <c:ptCount val="4"/>
                <c:pt idx="0">
                  <c:v>0.1973</c:v>
                </c:pt>
                <c:pt idx="1">
                  <c:v>2.23E-2</c:v>
                </c:pt>
                <c:pt idx="2" formatCode="0%">
                  <c:v>0.78</c:v>
                </c:pt>
                <c:pt idx="3">
                  <c:v>4.0000000000000002E-4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BFD8B-1E8C-804F-AD7B-D366E42083E2}" type="doc">
      <dgm:prSet loTypeId="urn:microsoft.com/office/officeart/2005/8/layout/hList1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E386F80-F127-9444-8805-25336627ABEB}">
      <dgm:prSet phldrT="[Text]" custT="1"/>
      <dgm:spPr>
        <a:ln>
          <a:noFill/>
        </a:ln>
      </dgm:spPr>
      <dgm:t>
        <a:bodyPr/>
        <a:lstStyle/>
        <a:p>
          <a:r>
            <a:rPr lang="en-US" sz="1800" b="1" dirty="0" err="1" smtClean="0"/>
            <a:t>Pusat</a:t>
          </a:r>
          <a:r>
            <a:rPr lang="en-US" sz="1800" dirty="0" smtClean="0"/>
            <a:t> </a:t>
          </a:r>
          <a:endParaRPr lang="en-US" sz="1800" dirty="0"/>
        </a:p>
      </dgm:t>
    </dgm:pt>
    <dgm:pt modelId="{9B5D9DD7-60F6-0841-9104-4A02F5234910}" type="parTrans" cxnId="{5999B9C5-E051-9B44-8CA4-1EF9C960E15B}">
      <dgm:prSet/>
      <dgm:spPr/>
      <dgm:t>
        <a:bodyPr/>
        <a:lstStyle/>
        <a:p>
          <a:endParaRPr lang="en-US" sz="1800"/>
        </a:p>
      </dgm:t>
    </dgm:pt>
    <dgm:pt modelId="{3EB67816-22EB-984D-9DE6-5170B6A74BB4}" type="sibTrans" cxnId="{5999B9C5-E051-9B44-8CA4-1EF9C960E15B}">
      <dgm:prSet/>
      <dgm:spPr/>
      <dgm:t>
        <a:bodyPr/>
        <a:lstStyle/>
        <a:p>
          <a:endParaRPr lang="en-US" sz="1800"/>
        </a:p>
      </dgm:t>
    </dgm:pt>
    <dgm:pt modelId="{47A917A5-16AE-1B42-9121-03F6D87402F0}">
      <dgm:prSet phldrT="[Text]" custT="1"/>
      <dgm:spPr/>
      <dgm:t>
        <a:bodyPr/>
        <a:lstStyle/>
        <a:p>
          <a:r>
            <a:rPr lang="en-US" sz="1800" dirty="0" err="1" smtClean="0"/>
            <a:t>Perpres</a:t>
          </a:r>
          <a:r>
            <a:rPr lang="en-US" sz="1800" dirty="0" smtClean="0"/>
            <a:t> </a:t>
          </a:r>
          <a:r>
            <a:rPr lang="en-US" sz="1800" dirty="0" err="1" smtClean="0"/>
            <a:t>Sanitasi</a:t>
          </a:r>
          <a:endParaRPr lang="en-US" sz="1800" dirty="0"/>
        </a:p>
      </dgm:t>
    </dgm:pt>
    <dgm:pt modelId="{D4E33E95-1C96-2B45-B3BE-2F088E35C753}" type="parTrans" cxnId="{8C19D943-F122-9446-A6C1-5522ACDF06A7}">
      <dgm:prSet/>
      <dgm:spPr/>
      <dgm:t>
        <a:bodyPr/>
        <a:lstStyle/>
        <a:p>
          <a:endParaRPr lang="en-US" sz="1800"/>
        </a:p>
      </dgm:t>
    </dgm:pt>
    <dgm:pt modelId="{0A810D20-7BD2-8449-8E6F-9B0332871BA7}" type="sibTrans" cxnId="{8C19D943-F122-9446-A6C1-5522ACDF06A7}">
      <dgm:prSet/>
      <dgm:spPr/>
      <dgm:t>
        <a:bodyPr/>
        <a:lstStyle/>
        <a:p>
          <a:endParaRPr lang="en-US" sz="1800"/>
        </a:p>
      </dgm:t>
    </dgm:pt>
    <dgm:pt modelId="{E39B18CB-1499-834D-BEDE-D820C0BB4890}">
      <dgm:prSet phldrT="[Text]" custT="1"/>
      <dgm:spPr/>
      <dgm:t>
        <a:bodyPr/>
        <a:lstStyle/>
        <a:p>
          <a:r>
            <a:rPr lang="en-US" sz="1800" dirty="0" err="1" smtClean="0"/>
            <a:t>Permendagri</a:t>
          </a:r>
          <a:r>
            <a:rPr lang="en-US" sz="1800" dirty="0" smtClean="0"/>
            <a:t> </a:t>
          </a:r>
          <a:r>
            <a:rPr lang="en-US" sz="1800" dirty="0" err="1" smtClean="0"/>
            <a:t>Pengelolaan</a:t>
          </a:r>
          <a:r>
            <a:rPr lang="en-US" sz="1800" dirty="0" smtClean="0"/>
            <a:t> </a:t>
          </a:r>
          <a:r>
            <a:rPr lang="en-US" sz="1800" dirty="0" err="1" smtClean="0"/>
            <a:t>Sanitasi</a:t>
          </a:r>
          <a:endParaRPr lang="en-US" sz="1800" dirty="0"/>
        </a:p>
      </dgm:t>
    </dgm:pt>
    <dgm:pt modelId="{82420BA9-0984-2443-AB32-E4D7BAF92EBF}" type="parTrans" cxnId="{678D8EC6-F05D-6A43-842A-288AC7E77183}">
      <dgm:prSet/>
      <dgm:spPr/>
      <dgm:t>
        <a:bodyPr/>
        <a:lstStyle/>
        <a:p>
          <a:endParaRPr lang="en-US" sz="1800"/>
        </a:p>
      </dgm:t>
    </dgm:pt>
    <dgm:pt modelId="{2BE73147-DA49-804A-9C35-3F235C95B1C6}" type="sibTrans" cxnId="{678D8EC6-F05D-6A43-842A-288AC7E77183}">
      <dgm:prSet/>
      <dgm:spPr/>
      <dgm:t>
        <a:bodyPr/>
        <a:lstStyle/>
        <a:p>
          <a:endParaRPr lang="en-US" sz="1800"/>
        </a:p>
      </dgm:t>
    </dgm:pt>
    <dgm:pt modelId="{7B9785F0-8097-FF40-B37C-932EA5BDF0FC}">
      <dgm:prSet phldrT="[Text]" custT="1"/>
      <dgm:spPr>
        <a:solidFill>
          <a:srgbClr val="75B632"/>
        </a:solidFill>
        <a:ln>
          <a:noFill/>
        </a:ln>
      </dgm:spPr>
      <dgm:t>
        <a:bodyPr/>
        <a:lstStyle/>
        <a:p>
          <a:r>
            <a:rPr lang="en-US" sz="1800" b="1" dirty="0" err="1" smtClean="0"/>
            <a:t>Provinsi</a:t>
          </a:r>
          <a:endParaRPr lang="en-US" sz="1800" b="1" dirty="0"/>
        </a:p>
      </dgm:t>
    </dgm:pt>
    <dgm:pt modelId="{99A2FCF6-485F-5C4D-B5B0-65E8776D61FC}" type="parTrans" cxnId="{AB6D5486-673D-FE4D-8FE3-C9F874471273}">
      <dgm:prSet/>
      <dgm:spPr/>
      <dgm:t>
        <a:bodyPr/>
        <a:lstStyle/>
        <a:p>
          <a:endParaRPr lang="en-US" sz="1800"/>
        </a:p>
      </dgm:t>
    </dgm:pt>
    <dgm:pt modelId="{B1177A99-EAC8-F045-A450-0FA1A0188246}" type="sibTrans" cxnId="{AB6D5486-673D-FE4D-8FE3-C9F874471273}">
      <dgm:prSet/>
      <dgm:spPr/>
      <dgm:t>
        <a:bodyPr/>
        <a:lstStyle/>
        <a:p>
          <a:endParaRPr lang="en-US" sz="1800"/>
        </a:p>
      </dgm:t>
    </dgm:pt>
    <dgm:pt modelId="{053278EF-FD2D-1F45-AB65-A37653CD9AF7}">
      <dgm:prSet phldrT="[Text]" custT="1"/>
      <dgm:spPr/>
      <dgm:t>
        <a:bodyPr/>
        <a:lstStyle/>
        <a:p>
          <a:r>
            <a:rPr lang="en-US" sz="1800" dirty="0" err="1" smtClean="0"/>
            <a:t>Dukungan</a:t>
          </a:r>
          <a:r>
            <a:rPr lang="en-US" sz="1800" dirty="0" smtClean="0"/>
            <a:t> </a:t>
          </a:r>
          <a:r>
            <a:rPr lang="en-US" sz="1800" dirty="0" err="1" smtClean="0"/>
            <a:t>pendanaan</a:t>
          </a:r>
          <a:r>
            <a:rPr lang="en-US" sz="1800" dirty="0" smtClean="0"/>
            <a:t>: </a:t>
          </a:r>
          <a:r>
            <a:rPr lang="en-US" sz="1800" dirty="0" err="1" smtClean="0"/>
            <a:t>Hibah</a:t>
          </a:r>
          <a:r>
            <a:rPr lang="en-US" sz="1800" dirty="0" smtClean="0"/>
            <a:t>, </a:t>
          </a:r>
          <a:r>
            <a:rPr lang="en-US" sz="1800" dirty="0" err="1" smtClean="0"/>
            <a:t>Bantuan</a:t>
          </a:r>
          <a:r>
            <a:rPr lang="en-US" sz="1800" dirty="0" smtClean="0"/>
            <a:t> </a:t>
          </a:r>
          <a:r>
            <a:rPr lang="en-US" sz="1800" dirty="0" err="1" smtClean="0"/>
            <a:t>Keuangan</a:t>
          </a:r>
          <a:endParaRPr lang="en-US" sz="1800" dirty="0"/>
        </a:p>
      </dgm:t>
    </dgm:pt>
    <dgm:pt modelId="{EBFC0021-0893-2C4F-B4A5-97D3180555CA}" type="parTrans" cxnId="{DC4CC22C-EBC6-2747-A635-5DF804F24B0C}">
      <dgm:prSet/>
      <dgm:spPr/>
      <dgm:t>
        <a:bodyPr/>
        <a:lstStyle/>
        <a:p>
          <a:endParaRPr lang="en-US" sz="1800"/>
        </a:p>
      </dgm:t>
    </dgm:pt>
    <dgm:pt modelId="{BF3F9AFC-76D5-0045-BC43-12509F85EDB7}" type="sibTrans" cxnId="{DC4CC22C-EBC6-2747-A635-5DF804F24B0C}">
      <dgm:prSet/>
      <dgm:spPr/>
      <dgm:t>
        <a:bodyPr/>
        <a:lstStyle/>
        <a:p>
          <a:endParaRPr lang="en-US" sz="1800"/>
        </a:p>
      </dgm:t>
    </dgm:pt>
    <dgm:pt modelId="{B6B95180-DA02-BF41-B614-066BB3FAFB9D}">
      <dgm:prSet phldrT="[Text]" custT="1"/>
      <dgm:spPr/>
      <dgm:t>
        <a:bodyPr/>
        <a:lstStyle/>
        <a:p>
          <a:r>
            <a:rPr lang="en-US" sz="1800" dirty="0" err="1" smtClean="0"/>
            <a:t>Pengawalan</a:t>
          </a:r>
          <a:r>
            <a:rPr lang="en-US" sz="1800" dirty="0" smtClean="0"/>
            <a:t> </a:t>
          </a:r>
          <a:r>
            <a:rPr lang="en-US" sz="1800" dirty="0" err="1" smtClean="0"/>
            <a:t>usulan</a:t>
          </a:r>
          <a:r>
            <a:rPr lang="en-US" sz="1800" dirty="0" smtClean="0"/>
            <a:t> </a:t>
          </a:r>
          <a:r>
            <a:rPr lang="en-US" sz="1800" dirty="0" err="1" smtClean="0"/>
            <a:t>kegiatan</a:t>
          </a:r>
          <a:r>
            <a:rPr lang="en-US" sz="1800" dirty="0" smtClean="0"/>
            <a:t> </a:t>
          </a:r>
          <a:r>
            <a:rPr lang="en-US" sz="1800" dirty="0" err="1" smtClean="0"/>
            <a:t>sanitasi</a:t>
          </a:r>
          <a:r>
            <a:rPr lang="en-US" sz="1800" dirty="0" smtClean="0"/>
            <a:t> </a:t>
          </a:r>
          <a:r>
            <a:rPr lang="en-US" sz="1800" dirty="0" err="1" smtClean="0"/>
            <a:t>dalam</a:t>
          </a:r>
          <a:r>
            <a:rPr lang="en-US" sz="1800" dirty="0" smtClean="0"/>
            <a:t> proses </a:t>
          </a:r>
          <a:r>
            <a:rPr lang="en-US" sz="1800" dirty="0" err="1" smtClean="0"/>
            <a:t>penganggaran</a:t>
          </a:r>
          <a:r>
            <a:rPr lang="en-US" sz="1800" dirty="0" smtClean="0"/>
            <a:t> </a:t>
          </a:r>
          <a:r>
            <a:rPr lang="en-US" sz="1800" dirty="0" err="1" smtClean="0"/>
            <a:t>daerah</a:t>
          </a:r>
          <a:endParaRPr lang="en-US" sz="1800" dirty="0"/>
        </a:p>
      </dgm:t>
    </dgm:pt>
    <dgm:pt modelId="{80C5B778-517E-284D-9110-35DC8A9A51A1}" type="parTrans" cxnId="{755E4904-E83B-4A4E-971F-1592ADA47844}">
      <dgm:prSet/>
      <dgm:spPr/>
      <dgm:t>
        <a:bodyPr/>
        <a:lstStyle/>
        <a:p>
          <a:endParaRPr lang="en-US" sz="1800"/>
        </a:p>
      </dgm:t>
    </dgm:pt>
    <dgm:pt modelId="{5EE3A51B-9CCE-3044-8AE2-DADB08C2B17B}" type="sibTrans" cxnId="{755E4904-E83B-4A4E-971F-1592ADA47844}">
      <dgm:prSet/>
      <dgm:spPr/>
      <dgm:t>
        <a:bodyPr/>
        <a:lstStyle/>
        <a:p>
          <a:endParaRPr lang="en-US" sz="1800"/>
        </a:p>
      </dgm:t>
    </dgm:pt>
    <dgm:pt modelId="{F5981A53-D22B-5E4B-82E3-D39D3DF6CBC2}">
      <dgm:prSet phldrT="[Text]" custT="1"/>
      <dgm:spPr>
        <a:solidFill>
          <a:srgbClr val="4781B3"/>
        </a:solidFill>
        <a:ln>
          <a:noFill/>
        </a:ln>
      </dgm:spPr>
      <dgm:t>
        <a:bodyPr/>
        <a:lstStyle/>
        <a:p>
          <a:r>
            <a:rPr lang="en-US" sz="1800" b="1" dirty="0" err="1" smtClean="0"/>
            <a:t>Kab</a:t>
          </a:r>
          <a:r>
            <a:rPr lang="en-US" sz="1800" b="1" dirty="0" smtClean="0"/>
            <a:t>/Kota</a:t>
          </a:r>
          <a:endParaRPr lang="en-US" sz="1800" b="1" dirty="0"/>
        </a:p>
      </dgm:t>
    </dgm:pt>
    <dgm:pt modelId="{A5D8DD69-1C62-DB4C-B431-867C4D5272B4}" type="parTrans" cxnId="{4DC31648-1604-F54C-AC9C-A880DCA34CAC}">
      <dgm:prSet/>
      <dgm:spPr/>
      <dgm:t>
        <a:bodyPr/>
        <a:lstStyle/>
        <a:p>
          <a:endParaRPr lang="en-US" sz="1800"/>
        </a:p>
      </dgm:t>
    </dgm:pt>
    <dgm:pt modelId="{E1EC5C82-138A-C346-A10B-8B963CC50DA9}" type="sibTrans" cxnId="{4DC31648-1604-F54C-AC9C-A880DCA34CAC}">
      <dgm:prSet/>
      <dgm:spPr/>
      <dgm:t>
        <a:bodyPr/>
        <a:lstStyle/>
        <a:p>
          <a:endParaRPr lang="en-US" sz="1800"/>
        </a:p>
      </dgm:t>
    </dgm:pt>
    <dgm:pt modelId="{91AD4FA1-BE7B-7F49-AAC5-16334E84D8A8}">
      <dgm:prSet phldrT="[Text]" custT="1"/>
      <dgm:spPr/>
      <dgm:t>
        <a:bodyPr/>
        <a:lstStyle/>
        <a:p>
          <a:r>
            <a:rPr lang="en-US" sz="1800" dirty="0" err="1" smtClean="0"/>
            <a:t>Penyiapan</a:t>
          </a:r>
          <a:r>
            <a:rPr lang="en-US" sz="1800" dirty="0" smtClean="0"/>
            <a:t> </a:t>
          </a:r>
          <a:r>
            <a:rPr lang="en-US" sz="1800" dirty="0" err="1" smtClean="0"/>
            <a:t>Kelembagaan</a:t>
          </a:r>
          <a:r>
            <a:rPr lang="en-US" sz="1800" dirty="0" smtClean="0"/>
            <a:t>/ </a:t>
          </a:r>
          <a:r>
            <a:rPr lang="en-US" sz="1800" dirty="0" err="1" smtClean="0"/>
            <a:t>Pengelola</a:t>
          </a:r>
          <a:r>
            <a:rPr lang="en-US" sz="1800" dirty="0" smtClean="0"/>
            <a:t> </a:t>
          </a:r>
          <a:r>
            <a:rPr lang="en-US" sz="1800" dirty="0" err="1" smtClean="0"/>
            <a:t>Infrastruktur</a:t>
          </a:r>
          <a:endParaRPr lang="en-US" sz="1800" dirty="0"/>
        </a:p>
      </dgm:t>
    </dgm:pt>
    <dgm:pt modelId="{9D0E3179-B1C5-8444-8D4A-7AB04D8332F1}" type="parTrans" cxnId="{95EE74E5-5813-774B-AF78-A82D44151369}">
      <dgm:prSet/>
      <dgm:spPr/>
      <dgm:t>
        <a:bodyPr/>
        <a:lstStyle/>
        <a:p>
          <a:endParaRPr lang="en-US" sz="1800"/>
        </a:p>
      </dgm:t>
    </dgm:pt>
    <dgm:pt modelId="{F8F146CE-23A9-FE46-ADEF-10640C2F85F6}" type="sibTrans" cxnId="{95EE74E5-5813-774B-AF78-A82D44151369}">
      <dgm:prSet/>
      <dgm:spPr/>
      <dgm:t>
        <a:bodyPr/>
        <a:lstStyle/>
        <a:p>
          <a:endParaRPr lang="en-US" sz="1800"/>
        </a:p>
      </dgm:t>
    </dgm:pt>
    <dgm:pt modelId="{C9355ED0-E2DE-7C43-A7C4-55F47EE6D49E}">
      <dgm:prSet phldrT="[Text]" custT="1"/>
      <dgm:spPr/>
      <dgm:t>
        <a:bodyPr/>
        <a:lstStyle/>
        <a:p>
          <a:r>
            <a:rPr lang="en-US" sz="1800" dirty="0" err="1" smtClean="0"/>
            <a:t>Pendanaan</a:t>
          </a:r>
          <a:r>
            <a:rPr lang="en-US" sz="1800" dirty="0" smtClean="0"/>
            <a:t> OM</a:t>
          </a:r>
          <a:endParaRPr lang="en-US" sz="1800" dirty="0"/>
        </a:p>
      </dgm:t>
    </dgm:pt>
    <dgm:pt modelId="{FB565EC5-596F-0A47-9BC6-B04015D51DFA}" type="parTrans" cxnId="{1C26B13F-5381-9848-9D62-707D922644F6}">
      <dgm:prSet/>
      <dgm:spPr/>
      <dgm:t>
        <a:bodyPr/>
        <a:lstStyle/>
        <a:p>
          <a:endParaRPr lang="en-US" sz="1800"/>
        </a:p>
      </dgm:t>
    </dgm:pt>
    <dgm:pt modelId="{CF1991FB-1F73-D048-AB4B-8F0683B66A26}" type="sibTrans" cxnId="{1C26B13F-5381-9848-9D62-707D922644F6}">
      <dgm:prSet/>
      <dgm:spPr/>
      <dgm:t>
        <a:bodyPr/>
        <a:lstStyle/>
        <a:p>
          <a:endParaRPr lang="en-US" sz="1800"/>
        </a:p>
      </dgm:t>
    </dgm:pt>
    <dgm:pt modelId="{34485B11-3794-9E4C-80B0-9DAB4C044467}">
      <dgm:prSet phldrT="[Text]" custT="1"/>
      <dgm:spPr/>
      <dgm:t>
        <a:bodyPr/>
        <a:lstStyle/>
        <a:p>
          <a:r>
            <a:rPr lang="en-US" sz="1800" dirty="0" err="1" smtClean="0"/>
            <a:t>Penerbitan</a:t>
          </a:r>
          <a:r>
            <a:rPr lang="en-US" sz="1800" dirty="0" smtClean="0"/>
            <a:t> </a:t>
          </a:r>
          <a:r>
            <a:rPr lang="en-US" sz="1800" dirty="0" err="1" smtClean="0"/>
            <a:t>Peraturan</a:t>
          </a:r>
          <a:r>
            <a:rPr lang="en-US" sz="1800" dirty="0" smtClean="0"/>
            <a:t> Daerah</a:t>
          </a:r>
          <a:endParaRPr lang="en-US" sz="1800" dirty="0"/>
        </a:p>
      </dgm:t>
    </dgm:pt>
    <dgm:pt modelId="{DEF36027-0299-B549-993F-FEFBC4CDF09B}" type="parTrans" cxnId="{46732ECF-377E-6F45-9AEE-123D7CBE10EF}">
      <dgm:prSet/>
      <dgm:spPr/>
      <dgm:t>
        <a:bodyPr/>
        <a:lstStyle/>
        <a:p>
          <a:endParaRPr lang="en-US" sz="1800"/>
        </a:p>
      </dgm:t>
    </dgm:pt>
    <dgm:pt modelId="{1EF02DD6-81EE-7547-A54A-7D16DFABF653}" type="sibTrans" cxnId="{46732ECF-377E-6F45-9AEE-123D7CBE10EF}">
      <dgm:prSet/>
      <dgm:spPr/>
      <dgm:t>
        <a:bodyPr/>
        <a:lstStyle/>
        <a:p>
          <a:endParaRPr lang="en-US" sz="1800"/>
        </a:p>
      </dgm:t>
    </dgm:pt>
    <dgm:pt modelId="{17FC3E51-2138-074D-8355-F1EDCEA03428}">
      <dgm:prSet phldrT="[Text]" custT="1"/>
      <dgm:spPr/>
      <dgm:t>
        <a:bodyPr/>
        <a:lstStyle/>
        <a:p>
          <a:r>
            <a:rPr lang="en-US" sz="1800" dirty="0" err="1" smtClean="0"/>
            <a:t>Infrastruktur</a:t>
          </a:r>
          <a:r>
            <a:rPr lang="en-US" sz="1800" dirty="0" smtClean="0"/>
            <a:t> </a:t>
          </a:r>
          <a:r>
            <a:rPr lang="en-US" sz="1800" dirty="0" err="1" smtClean="0"/>
            <a:t>Skala</a:t>
          </a:r>
          <a:r>
            <a:rPr lang="en-US" sz="1800" dirty="0" smtClean="0"/>
            <a:t> </a:t>
          </a:r>
          <a:r>
            <a:rPr lang="en-US" sz="1800" dirty="0" err="1" smtClean="0"/>
            <a:t>Kawasan</a:t>
          </a:r>
          <a:r>
            <a:rPr lang="en-US" sz="1800" dirty="0" smtClean="0"/>
            <a:t>/Kota</a:t>
          </a:r>
          <a:endParaRPr lang="en-US" sz="1800" dirty="0"/>
        </a:p>
      </dgm:t>
    </dgm:pt>
    <dgm:pt modelId="{BFF9F489-FFB2-3C49-8E57-3E9D415136C9}" type="parTrans" cxnId="{773EC9B2-8521-AD4C-8622-FDC7EC176281}">
      <dgm:prSet/>
      <dgm:spPr/>
      <dgm:t>
        <a:bodyPr/>
        <a:lstStyle/>
        <a:p>
          <a:endParaRPr lang="en-US" sz="1800"/>
        </a:p>
      </dgm:t>
    </dgm:pt>
    <dgm:pt modelId="{C789C53B-E8FB-5445-A5FB-F44471F04421}" type="sibTrans" cxnId="{773EC9B2-8521-AD4C-8622-FDC7EC176281}">
      <dgm:prSet/>
      <dgm:spPr/>
      <dgm:t>
        <a:bodyPr/>
        <a:lstStyle/>
        <a:p>
          <a:endParaRPr lang="en-US" sz="1800"/>
        </a:p>
      </dgm:t>
    </dgm:pt>
    <dgm:pt modelId="{31774AA9-1B74-2E44-8804-100AD677F5C8}">
      <dgm:prSet phldrT="[Text]" custT="1"/>
      <dgm:spPr/>
      <dgm:t>
        <a:bodyPr/>
        <a:lstStyle/>
        <a:p>
          <a:r>
            <a:rPr lang="en-US" sz="1800" dirty="0" smtClean="0"/>
            <a:t>Dana transfer </a:t>
          </a:r>
          <a:r>
            <a:rPr lang="en-US" sz="1800" dirty="0" err="1" smtClean="0"/>
            <a:t>daerah</a:t>
          </a:r>
          <a:endParaRPr lang="en-US" sz="1800" dirty="0"/>
        </a:p>
      </dgm:t>
    </dgm:pt>
    <dgm:pt modelId="{45FBED58-89E6-D94F-A042-A1716E5586C9}" type="parTrans" cxnId="{8E89E7FA-BC00-E245-9BFE-98E8C0A635F2}">
      <dgm:prSet/>
      <dgm:spPr/>
      <dgm:t>
        <a:bodyPr/>
        <a:lstStyle/>
        <a:p>
          <a:endParaRPr lang="en-US" sz="1800"/>
        </a:p>
      </dgm:t>
    </dgm:pt>
    <dgm:pt modelId="{7983918E-5205-B546-8841-6763927A25DF}" type="sibTrans" cxnId="{8E89E7FA-BC00-E245-9BFE-98E8C0A635F2}">
      <dgm:prSet/>
      <dgm:spPr/>
      <dgm:t>
        <a:bodyPr/>
        <a:lstStyle/>
        <a:p>
          <a:endParaRPr lang="en-US" sz="1800"/>
        </a:p>
      </dgm:t>
    </dgm:pt>
    <dgm:pt modelId="{00D18446-11A4-F345-BCFA-37548B1826BD}">
      <dgm:prSet phldrT="[Text]" custT="1"/>
      <dgm:spPr/>
      <dgm:t>
        <a:bodyPr/>
        <a:lstStyle/>
        <a:p>
          <a:r>
            <a:rPr lang="en-US" sz="1800" dirty="0" err="1" smtClean="0"/>
            <a:t>Akses</a:t>
          </a:r>
          <a:r>
            <a:rPr lang="en-US" sz="1800" dirty="0" smtClean="0"/>
            <a:t> </a:t>
          </a:r>
          <a:r>
            <a:rPr lang="en-US" sz="1800" dirty="0" err="1" smtClean="0"/>
            <a:t>Berbagai</a:t>
          </a:r>
          <a:r>
            <a:rPr lang="en-US" sz="1800" dirty="0" smtClean="0"/>
            <a:t> </a:t>
          </a:r>
          <a:r>
            <a:rPr lang="en-US" sz="1800" dirty="0" err="1" smtClean="0"/>
            <a:t>Sumber</a:t>
          </a:r>
          <a:r>
            <a:rPr lang="en-US" sz="1800" dirty="0" smtClean="0"/>
            <a:t> </a:t>
          </a:r>
          <a:r>
            <a:rPr lang="en-US" sz="1800" dirty="0" err="1" smtClean="0"/>
            <a:t>Pendanaan</a:t>
          </a:r>
          <a:r>
            <a:rPr lang="en-US" sz="1800" dirty="0" smtClean="0"/>
            <a:t> </a:t>
          </a:r>
          <a:r>
            <a:rPr lang="en-US" sz="1800" dirty="0" err="1" smtClean="0"/>
            <a:t>Sanitasi</a:t>
          </a:r>
          <a:endParaRPr lang="en-US" sz="1800" dirty="0"/>
        </a:p>
      </dgm:t>
    </dgm:pt>
    <dgm:pt modelId="{80F506A8-FE1C-5E43-BAAB-7749BD98CB98}" type="parTrans" cxnId="{1FB5AC76-2936-7243-9668-00427FB938B9}">
      <dgm:prSet/>
      <dgm:spPr/>
      <dgm:t>
        <a:bodyPr/>
        <a:lstStyle/>
        <a:p>
          <a:endParaRPr lang="en-US" sz="1800"/>
        </a:p>
      </dgm:t>
    </dgm:pt>
    <dgm:pt modelId="{A3760A45-FA67-B949-9ABF-5A573BB2F330}" type="sibTrans" cxnId="{1FB5AC76-2936-7243-9668-00427FB938B9}">
      <dgm:prSet/>
      <dgm:spPr/>
      <dgm:t>
        <a:bodyPr/>
        <a:lstStyle/>
        <a:p>
          <a:endParaRPr lang="en-US" sz="1800"/>
        </a:p>
      </dgm:t>
    </dgm:pt>
    <dgm:pt modelId="{70F16AAE-A3E7-8749-9399-7DBFA56A93CD}">
      <dgm:prSet phldrT="[Text]" custT="1"/>
      <dgm:spPr/>
      <dgm:t>
        <a:bodyPr/>
        <a:lstStyle/>
        <a:p>
          <a:r>
            <a:rPr lang="en-US" sz="1800" dirty="0" err="1" smtClean="0"/>
            <a:t>Penyiapan</a:t>
          </a:r>
          <a:r>
            <a:rPr lang="en-US" sz="1800" dirty="0" smtClean="0"/>
            <a:t> Readiness Criteria (</a:t>
          </a:r>
          <a:r>
            <a:rPr lang="en-US" sz="1800" dirty="0" err="1" smtClean="0"/>
            <a:t>Lahan</a:t>
          </a:r>
          <a:r>
            <a:rPr lang="en-US" sz="1800" dirty="0" smtClean="0"/>
            <a:t>)</a:t>
          </a:r>
          <a:endParaRPr lang="en-US" sz="1800" dirty="0"/>
        </a:p>
      </dgm:t>
    </dgm:pt>
    <dgm:pt modelId="{D152E70F-8265-9448-9F45-F939960D10A5}" type="parTrans" cxnId="{3F58E7FD-8996-274F-BB0F-564F20C23806}">
      <dgm:prSet/>
      <dgm:spPr/>
      <dgm:t>
        <a:bodyPr/>
        <a:lstStyle/>
        <a:p>
          <a:endParaRPr lang="en-US" sz="1800"/>
        </a:p>
      </dgm:t>
    </dgm:pt>
    <dgm:pt modelId="{5A633F0C-9387-3248-A2EC-323AEE0984E9}" type="sibTrans" cxnId="{3F58E7FD-8996-274F-BB0F-564F20C23806}">
      <dgm:prSet/>
      <dgm:spPr/>
      <dgm:t>
        <a:bodyPr/>
        <a:lstStyle/>
        <a:p>
          <a:endParaRPr lang="en-US" sz="1800"/>
        </a:p>
      </dgm:t>
    </dgm:pt>
    <dgm:pt modelId="{E3EAACF6-AEF4-6F42-9DFF-3CBDDBBF3C55}">
      <dgm:prSet phldrT="[Text]" custT="1"/>
      <dgm:spPr/>
      <dgm:t>
        <a:bodyPr/>
        <a:lstStyle/>
        <a:p>
          <a:r>
            <a:rPr lang="en-US" sz="1800" dirty="0" err="1" smtClean="0"/>
            <a:t>Sinkronisasi</a:t>
          </a:r>
          <a:r>
            <a:rPr lang="en-US" sz="1800" dirty="0" smtClean="0"/>
            <a:t> program </a:t>
          </a:r>
          <a:r>
            <a:rPr lang="en-US" sz="1800" dirty="0" err="1" smtClean="0"/>
            <a:t>kegiatan</a:t>
          </a:r>
          <a:endParaRPr lang="en-US" sz="1800" dirty="0"/>
        </a:p>
      </dgm:t>
    </dgm:pt>
    <dgm:pt modelId="{BE9B29BA-E5E5-5546-997C-733D4F4EFFD0}" type="parTrans" cxnId="{2EF78161-9E58-B34D-82E1-B23632EB3E32}">
      <dgm:prSet/>
      <dgm:spPr/>
      <dgm:t>
        <a:bodyPr/>
        <a:lstStyle/>
        <a:p>
          <a:endParaRPr lang="en-US" sz="1800"/>
        </a:p>
      </dgm:t>
    </dgm:pt>
    <dgm:pt modelId="{892D70D9-FD51-8C4D-8F88-1EE74E2B09B5}" type="sibTrans" cxnId="{2EF78161-9E58-B34D-82E1-B23632EB3E32}">
      <dgm:prSet/>
      <dgm:spPr/>
      <dgm:t>
        <a:bodyPr/>
        <a:lstStyle/>
        <a:p>
          <a:endParaRPr lang="en-US" sz="1800"/>
        </a:p>
      </dgm:t>
    </dgm:pt>
    <dgm:pt modelId="{86DF231C-09CC-9243-8C25-64A7D403E455}">
      <dgm:prSet phldrT="[Text]" custT="1"/>
      <dgm:spPr/>
      <dgm:t>
        <a:bodyPr/>
        <a:lstStyle/>
        <a:p>
          <a:r>
            <a:rPr lang="en-US" sz="1800" dirty="0" err="1" smtClean="0"/>
            <a:t>Kegiatan</a:t>
          </a:r>
          <a:r>
            <a:rPr lang="en-US" sz="1800" dirty="0" smtClean="0"/>
            <a:t> </a:t>
          </a:r>
          <a:r>
            <a:rPr lang="en-US" sz="1800" dirty="0" err="1" smtClean="0"/>
            <a:t>Fisik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Non </a:t>
          </a:r>
          <a:r>
            <a:rPr lang="en-US" sz="1800" dirty="0" err="1" smtClean="0"/>
            <a:t>Fisik</a:t>
          </a:r>
          <a:endParaRPr lang="en-US" sz="1800" dirty="0"/>
        </a:p>
      </dgm:t>
    </dgm:pt>
    <dgm:pt modelId="{E5C1BE8E-0E47-2742-9690-8098B9D2BACB}" type="parTrans" cxnId="{C3740F4B-7E4A-BD40-A983-EE9811150995}">
      <dgm:prSet/>
      <dgm:spPr/>
      <dgm:t>
        <a:bodyPr/>
        <a:lstStyle/>
        <a:p>
          <a:endParaRPr lang="en-US" sz="1800"/>
        </a:p>
      </dgm:t>
    </dgm:pt>
    <dgm:pt modelId="{66C21469-7CE0-7D4A-850B-54506F9A86AC}" type="sibTrans" cxnId="{C3740F4B-7E4A-BD40-A983-EE9811150995}">
      <dgm:prSet/>
      <dgm:spPr/>
      <dgm:t>
        <a:bodyPr/>
        <a:lstStyle/>
        <a:p>
          <a:endParaRPr lang="en-US" sz="1800"/>
        </a:p>
      </dgm:t>
    </dgm:pt>
    <dgm:pt modelId="{DC07DAAA-D7BF-0D48-AEF8-0E1D4D5C48F1}">
      <dgm:prSet phldrT="[Text]" custT="1"/>
      <dgm:spPr/>
      <dgm:t>
        <a:bodyPr/>
        <a:lstStyle/>
        <a:p>
          <a:r>
            <a:rPr lang="en-US" sz="1800" b="1" dirty="0" err="1" smtClean="0"/>
            <a:t>Masyarakat</a:t>
          </a:r>
          <a:r>
            <a:rPr lang="en-US" sz="1800" b="1" dirty="0" smtClean="0"/>
            <a:t>/CSR</a:t>
          </a:r>
          <a:endParaRPr lang="en-US" sz="1800" b="1" dirty="0"/>
        </a:p>
      </dgm:t>
    </dgm:pt>
    <dgm:pt modelId="{634C4447-3574-204F-920C-F0E89C9BC329}" type="parTrans" cxnId="{DA290FC8-3060-9743-AABD-8253DF1FB00F}">
      <dgm:prSet/>
      <dgm:spPr/>
      <dgm:t>
        <a:bodyPr/>
        <a:lstStyle/>
        <a:p>
          <a:endParaRPr lang="en-US" sz="1800"/>
        </a:p>
      </dgm:t>
    </dgm:pt>
    <dgm:pt modelId="{5EA95033-15C0-6A4A-B529-4CB41CEAEE0E}" type="sibTrans" cxnId="{DA290FC8-3060-9743-AABD-8253DF1FB00F}">
      <dgm:prSet/>
      <dgm:spPr/>
      <dgm:t>
        <a:bodyPr/>
        <a:lstStyle/>
        <a:p>
          <a:endParaRPr lang="en-US" sz="1800"/>
        </a:p>
      </dgm:t>
    </dgm:pt>
    <dgm:pt modelId="{31A9A6AB-1E13-794A-B250-7897326787C6}">
      <dgm:prSet phldrT="[Text]" custT="1"/>
      <dgm:spPr/>
      <dgm:t>
        <a:bodyPr/>
        <a:lstStyle/>
        <a:p>
          <a:r>
            <a:rPr lang="en-US" sz="1800" dirty="0" err="1" smtClean="0"/>
            <a:t>Pemberdayaan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endParaRPr lang="en-US" sz="1800" dirty="0"/>
        </a:p>
      </dgm:t>
    </dgm:pt>
    <dgm:pt modelId="{9B817910-E72F-A543-B530-639D19FECA9A}" type="parTrans" cxnId="{70C5C448-1C46-4241-9ADD-7CB50FD6EBAA}">
      <dgm:prSet/>
      <dgm:spPr/>
      <dgm:t>
        <a:bodyPr/>
        <a:lstStyle/>
        <a:p>
          <a:endParaRPr lang="en-US" sz="1800"/>
        </a:p>
      </dgm:t>
    </dgm:pt>
    <dgm:pt modelId="{16400086-4631-0240-85BB-70936C484FFF}" type="sibTrans" cxnId="{70C5C448-1C46-4241-9ADD-7CB50FD6EBAA}">
      <dgm:prSet/>
      <dgm:spPr/>
      <dgm:t>
        <a:bodyPr/>
        <a:lstStyle/>
        <a:p>
          <a:endParaRPr lang="en-US" sz="1800"/>
        </a:p>
      </dgm:t>
    </dgm:pt>
    <dgm:pt modelId="{DED5EA82-B117-CD4D-BFEC-17A50931D46F}">
      <dgm:prSet phldrT="[Text]" custT="1"/>
      <dgm:spPr/>
      <dgm:t>
        <a:bodyPr/>
        <a:lstStyle/>
        <a:p>
          <a:r>
            <a:rPr lang="en-US" sz="1800" dirty="0" err="1" smtClean="0"/>
            <a:t>Promosi</a:t>
          </a:r>
          <a:r>
            <a:rPr lang="en-US" sz="1800" dirty="0" smtClean="0"/>
            <a:t> PHBS</a:t>
          </a:r>
          <a:endParaRPr lang="en-US" sz="1800" dirty="0"/>
        </a:p>
      </dgm:t>
    </dgm:pt>
    <dgm:pt modelId="{BADE586B-450A-344B-A409-6C34743995E0}" type="parTrans" cxnId="{DAE9A023-EEBF-AC44-BA21-49EF92C1DA2A}">
      <dgm:prSet/>
      <dgm:spPr/>
      <dgm:t>
        <a:bodyPr/>
        <a:lstStyle/>
        <a:p>
          <a:endParaRPr lang="en-US" sz="1800"/>
        </a:p>
      </dgm:t>
    </dgm:pt>
    <dgm:pt modelId="{7383C9AA-D2DF-4940-9AA1-D95847E521B8}" type="sibTrans" cxnId="{DAE9A023-EEBF-AC44-BA21-49EF92C1DA2A}">
      <dgm:prSet/>
      <dgm:spPr/>
      <dgm:t>
        <a:bodyPr/>
        <a:lstStyle/>
        <a:p>
          <a:endParaRPr lang="en-US" sz="1800"/>
        </a:p>
      </dgm:t>
    </dgm:pt>
    <dgm:pt modelId="{A73D9DDA-ABD1-6647-908A-10190263F2AC}">
      <dgm:prSet phldrT="[Text]" custT="1"/>
      <dgm:spPr/>
      <dgm:t>
        <a:bodyPr/>
        <a:lstStyle/>
        <a:p>
          <a:r>
            <a:rPr lang="en-US" sz="1800" dirty="0" err="1" smtClean="0"/>
            <a:t>Infrastruktur</a:t>
          </a:r>
          <a:r>
            <a:rPr lang="en-US" sz="1800" dirty="0" smtClean="0"/>
            <a:t> </a:t>
          </a:r>
          <a:r>
            <a:rPr lang="en-US" sz="1800" dirty="0" err="1" smtClean="0"/>
            <a:t>Berbasis</a:t>
          </a:r>
          <a:r>
            <a:rPr lang="en-US" sz="1800" dirty="0" smtClean="0"/>
            <a:t> </a:t>
          </a:r>
          <a:r>
            <a:rPr lang="en-US" sz="1800" dirty="0" err="1" smtClean="0"/>
            <a:t>Masyarakat</a:t>
          </a:r>
          <a:endParaRPr lang="en-US" sz="1800" dirty="0"/>
        </a:p>
      </dgm:t>
    </dgm:pt>
    <dgm:pt modelId="{01903872-7C6C-D44E-830A-32FA5C838A32}" type="parTrans" cxnId="{5CD4999B-1200-744B-B2CD-B4F19C49B4F2}">
      <dgm:prSet/>
      <dgm:spPr/>
      <dgm:t>
        <a:bodyPr/>
        <a:lstStyle/>
        <a:p>
          <a:endParaRPr lang="en-US" sz="1800"/>
        </a:p>
      </dgm:t>
    </dgm:pt>
    <dgm:pt modelId="{7A3FB51B-6F98-BB4D-BEEF-F760A6FA3855}" type="sibTrans" cxnId="{5CD4999B-1200-744B-B2CD-B4F19C49B4F2}">
      <dgm:prSet/>
      <dgm:spPr/>
      <dgm:t>
        <a:bodyPr/>
        <a:lstStyle/>
        <a:p>
          <a:endParaRPr lang="en-US" sz="1800"/>
        </a:p>
      </dgm:t>
    </dgm:pt>
    <dgm:pt modelId="{41EEE247-36B5-B24D-83BC-7E9DAB0AAEF6}">
      <dgm:prSet phldrT="[Text]" custT="1"/>
      <dgm:spPr/>
      <dgm:t>
        <a:bodyPr/>
        <a:lstStyle/>
        <a:p>
          <a:r>
            <a:rPr lang="en-US" sz="1800" dirty="0" err="1" smtClean="0"/>
            <a:t>Investasi</a:t>
          </a:r>
          <a:r>
            <a:rPr lang="en-US" sz="1800" dirty="0" smtClean="0"/>
            <a:t> </a:t>
          </a:r>
          <a:r>
            <a:rPr lang="en-US" sz="1800" dirty="0" err="1" smtClean="0"/>
            <a:t>rumah</a:t>
          </a:r>
          <a:r>
            <a:rPr lang="en-US" sz="1800" dirty="0" smtClean="0"/>
            <a:t> </a:t>
          </a:r>
          <a:r>
            <a:rPr lang="en-US" sz="1800" dirty="0" err="1" smtClean="0"/>
            <a:t>tangga</a:t>
          </a:r>
          <a:endParaRPr lang="en-US" sz="1800" dirty="0"/>
        </a:p>
      </dgm:t>
    </dgm:pt>
    <dgm:pt modelId="{0B8DE11C-4D54-594E-84F2-523ABEDBBD80}" type="parTrans" cxnId="{0FB96D5D-57B4-EF42-AF64-E38FF7323235}">
      <dgm:prSet/>
      <dgm:spPr/>
      <dgm:t>
        <a:bodyPr/>
        <a:lstStyle/>
        <a:p>
          <a:endParaRPr lang="en-US" sz="1800"/>
        </a:p>
      </dgm:t>
    </dgm:pt>
    <dgm:pt modelId="{2646626F-5E55-4344-BCD6-4C8784B0230A}" type="sibTrans" cxnId="{0FB96D5D-57B4-EF42-AF64-E38FF7323235}">
      <dgm:prSet/>
      <dgm:spPr/>
      <dgm:t>
        <a:bodyPr/>
        <a:lstStyle/>
        <a:p>
          <a:endParaRPr lang="en-US" sz="1800"/>
        </a:p>
      </dgm:t>
    </dgm:pt>
    <dgm:pt modelId="{BFEEF980-7F81-1E45-B06A-EB9CD57BD290}" type="pres">
      <dgm:prSet presAssocID="{886BFD8B-1E8C-804F-AD7B-D366E42083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5B4E86-EAB4-D54D-8B9B-6E9321672F46}" type="pres">
      <dgm:prSet presAssocID="{0E386F80-F127-9444-8805-25336627ABEB}" presName="composite" presStyleCnt="0"/>
      <dgm:spPr/>
      <dgm:t>
        <a:bodyPr/>
        <a:lstStyle/>
        <a:p>
          <a:endParaRPr lang="en-US"/>
        </a:p>
      </dgm:t>
    </dgm:pt>
    <dgm:pt modelId="{799DFF14-69C2-CF4A-9F2A-3944CF4CBCC7}" type="pres">
      <dgm:prSet presAssocID="{0E386F80-F127-9444-8805-25336627ABE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83ADF-F302-F14B-A20C-11191C4299BA}" type="pres">
      <dgm:prSet presAssocID="{0E386F80-F127-9444-8805-25336627ABE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EC7B8-5FAB-EE43-A03C-E5AD4A7EA30F}" type="pres">
      <dgm:prSet presAssocID="{3EB67816-22EB-984D-9DE6-5170B6A74BB4}" presName="space" presStyleCnt="0"/>
      <dgm:spPr/>
      <dgm:t>
        <a:bodyPr/>
        <a:lstStyle/>
        <a:p>
          <a:endParaRPr lang="en-US"/>
        </a:p>
      </dgm:t>
    </dgm:pt>
    <dgm:pt modelId="{F41FE97D-93B9-E14E-B4F6-756D171DD933}" type="pres">
      <dgm:prSet presAssocID="{7B9785F0-8097-FF40-B37C-932EA5BDF0FC}" presName="composite" presStyleCnt="0"/>
      <dgm:spPr/>
      <dgm:t>
        <a:bodyPr/>
        <a:lstStyle/>
        <a:p>
          <a:endParaRPr lang="en-US"/>
        </a:p>
      </dgm:t>
    </dgm:pt>
    <dgm:pt modelId="{12A00FB4-6823-BE41-BC7D-3C7153CE1B82}" type="pres">
      <dgm:prSet presAssocID="{7B9785F0-8097-FF40-B37C-932EA5BDF0F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08ECD-D733-0240-A7D6-5BAC99DB2269}" type="pres">
      <dgm:prSet presAssocID="{7B9785F0-8097-FF40-B37C-932EA5BDF0F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CA227-F757-9F4C-AE39-461110934669}" type="pres">
      <dgm:prSet presAssocID="{B1177A99-EAC8-F045-A450-0FA1A0188246}" presName="space" presStyleCnt="0"/>
      <dgm:spPr/>
      <dgm:t>
        <a:bodyPr/>
        <a:lstStyle/>
        <a:p>
          <a:endParaRPr lang="en-US"/>
        </a:p>
      </dgm:t>
    </dgm:pt>
    <dgm:pt modelId="{10E82B4B-F165-5D48-B019-0AE8186D844A}" type="pres">
      <dgm:prSet presAssocID="{F5981A53-D22B-5E4B-82E3-D39D3DF6CBC2}" presName="composite" presStyleCnt="0"/>
      <dgm:spPr/>
      <dgm:t>
        <a:bodyPr/>
        <a:lstStyle/>
        <a:p>
          <a:endParaRPr lang="en-US"/>
        </a:p>
      </dgm:t>
    </dgm:pt>
    <dgm:pt modelId="{D116E080-0BF2-9645-A841-457A926072C8}" type="pres">
      <dgm:prSet presAssocID="{F5981A53-D22B-5E4B-82E3-D39D3DF6CBC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A39D7-C443-0A44-B35D-41BA8629287A}" type="pres">
      <dgm:prSet presAssocID="{F5981A53-D22B-5E4B-82E3-D39D3DF6CBC2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DA456-FC4C-D940-A92E-245145A2FC85}" type="pres">
      <dgm:prSet presAssocID="{E1EC5C82-138A-C346-A10B-8B963CC50DA9}" presName="space" presStyleCnt="0"/>
      <dgm:spPr/>
    </dgm:pt>
    <dgm:pt modelId="{6376E2DB-7A8F-7B4A-AFF1-CD8DE3AC2FF1}" type="pres">
      <dgm:prSet presAssocID="{DC07DAAA-D7BF-0D48-AEF8-0E1D4D5C48F1}" presName="composite" presStyleCnt="0"/>
      <dgm:spPr/>
    </dgm:pt>
    <dgm:pt modelId="{074E9F70-D9BF-9C4B-AEC7-A33D123A477A}" type="pres">
      <dgm:prSet presAssocID="{DC07DAAA-D7BF-0D48-AEF8-0E1D4D5C48F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8D92D-EBE4-2541-A52E-9E9B26E39863}" type="pres">
      <dgm:prSet presAssocID="{DC07DAAA-D7BF-0D48-AEF8-0E1D4D5C48F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E8BF1C-A8C8-4163-AF9C-C77CE367587F}" type="presOf" srcId="{00D18446-11A4-F345-BCFA-37548B1826BD}" destId="{2CC83ADF-F302-F14B-A20C-11191C4299BA}" srcOrd="0" destOrd="3" presId="urn:microsoft.com/office/officeart/2005/8/layout/hList1"/>
    <dgm:cxn modelId="{F43CF961-DD41-48F0-8D79-5835C041A1E3}" type="presOf" srcId="{70F16AAE-A3E7-8749-9399-7DBFA56A93CD}" destId="{32CA39D7-C443-0A44-B35D-41BA8629287A}" srcOrd="0" destOrd="0" presId="urn:microsoft.com/office/officeart/2005/8/layout/hList1"/>
    <dgm:cxn modelId="{DC4CC22C-EBC6-2747-A635-5DF804F24B0C}" srcId="{7B9785F0-8097-FF40-B37C-932EA5BDF0FC}" destId="{053278EF-FD2D-1F45-AB65-A37653CD9AF7}" srcOrd="0" destOrd="0" parTransId="{EBFC0021-0893-2C4F-B4A5-97D3180555CA}" sibTransId="{BF3F9AFC-76D5-0045-BC43-12509F85EDB7}"/>
    <dgm:cxn modelId="{AB6D5486-673D-FE4D-8FE3-C9F874471273}" srcId="{886BFD8B-1E8C-804F-AD7B-D366E42083E2}" destId="{7B9785F0-8097-FF40-B37C-932EA5BDF0FC}" srcOrd="1" destOrd="0" parTransId="{99A2FCF6-485F-5C4D-B5B0-65E8776D61FC}" sibTransId="{B1177A99-EAC8-F045-A450-0FA1A0188246}"/>
    <dgm:cxn modelId="{773EC9B2-8521-AD4C-8622-FDC7EC176281}" srcId="{F5981A53-D22B-5E4B-82E3-D39D3DF6CBC2}" destId="{17FC3E51-2138-074D-8355-F1EDCEA03428}" srcOrd="4" destOrd="0" parTransId="{BFF9F489-FFB2-3C49-8E57-3E9D415136C9}" sibTransId="{C789C53B-E8FB-5445-A5FB-F44471F04421}"/>
    <dgm:cxn modelId="{802B3F6E-D3BD-4C92-BE6D-ABFBEBD15FDD}" type="presOf" srcId="{B6B95180-DA02-BF41-B614-066BB3FAFB9D}" destId="{15808ECD-D733-0240-A7D6-5BAC99DB2269}" srcOrd="0" destOrd="1" presId="urn:microsoft.com/office/officeart/2005/8/layout/hList1"/>
    <dgm:cxn modelId="{EA03A894-E1DD-4A75-BBCB-1D2C4C468C87}" type="presOf" srcId="{91AD4FA1-BE7B-7F49-AAC5-16334E84D8A8}" destId="{32CA39D7-C443-0A44-B35D-41BA8629287A}" srcOrd="0" destOrd="1" presId="urn:microsoft.com/office/officeart/2005/8/layout/hList1"/>
    <dgm:cxn modelId="{8E89E7FA-BC00-E245-9BFE-98E8C0A635F2}" srcId="{0E386F80-F127-9444-8805-25336627ABEB}" destId="{31774AA9-1B74-2E44-8804-100AD677F5C8}" srcOrd="2" destOrd="0" parTransId="{45FBED58-89E6-D94F-A042-A1716E5586C9}" sibTransId="{7983918E-5205-B546-8841-6763927A25DF}"/>
    <dgm:cxn modelId="{51C38E39-F451-402E-B772-E684AB78B301}" type="presOf" srcId="{053278EF-FD2D-1F45-AB65-A37653CD9AF7}" destId="{15808ECD-D733-0240-A7D6-5BAC99DB2269}" srcOrd="0" destOrd="0" presId="urn:microsoft.com/office/officeart/2005/8/layout/hList1"/>
    <dgm:cxn modelId="{26DC7CC8-2585-423C-BB16-80DA9BF3AEAC}" type="presOf" srcId="{886BFD8B-1E8C-804F-AD7B-D366E42083E2}" destId="{BFEEF980-7F81-1E45-B06A-EB9CD57BD290}" srcOrd="0" destOrd="0" presId="urn:microsoft.com/office/officeart/2005/8/layout/hList1"/>
    <dgm:cxn modelId="{95EE74E5-5813-774B-AF78-A82D44151369}" srcId="{F5981A53-D22B-5E4B-82E3-D39D3DF6CBC2}" destId="{91AD4FA1-BE7B-7F49-AAC5-16334E84D8A8}" srcOrd="1" destOrd="0" parTransId="{9D0E3179-B1C5-8444-8D4A-7AB04D8332F1}" sibTransId="{F8F146CE-23A9-FE46-ADEF-10640C2F85F6}"/>
    <dgm:cxn modelId="{AAB18D6F-6CCD-4487-B7B2-8D2EF3BA47B9}" type="presOf" srcId="{F5981A53-D22B-5E4B-82E3-D39D3DF6CBC2}" destId="{D116E080-0BF2-9645-A841-457A926072C8}" srcOrd="0" destOrd="0" presId="urn:microsoft.com/office/officeart/2005/8/layout/hList1"/>
    <dgm:cxn modelId="{00918EE3-616B-4DB2-A294-831A8557BC2D}" type="presOf" srcId="{86DF231C-09CC-9243-8C25-64A7D403E455}" destId="{2CC83ADF-F302-F14B-A20C-11191C4299BA}" srcOrd="0" destOrd="4" presId="urn:microsoft.com/office/officeart/2005/8/layout/hList1"/>
    <dgm:cxn modelId="{DAE9A023-EEBF-AC44-BA21-49EF92C1DA2A}" srcId="{DC07DAAA-D7BF-0D48-AEF8-0E1D4D5C48F1}" destId="{DED5EA82-B117-CD4D-BFEC-17A50931D46F}" srcOrd="1" destOrd="0" parTransId="{BADE586B-450A-344B-A409-6C34743995E0}" sibTransId="{7383C9AA-D2DF-4940-9AA1-D95847E521B8}"/>
    <dgm:cxn modelId="{C3740F4B-7E4A-BD40-A983-EE9811150995}" srcId="{0E386F80-F127-9444-8805-25336627ABEB}" destId="{86DF231C-09CC-9243-8C25-64A7D403E455}" srcOrd="4" destOrd="0" parTransId="{E5C1BE8E-0E47-2742-9690-8098B9D2BACB}" sibTransId="{66C21469-7CE0-7D4A-850B-54506F9A86AC}"/>
    <dgm:cxn modelId="{5BDEEA88-F485-447C-B54D-D667487B9D28}" type="presOf" srcId="{41EEE247-36B5-B24D-83BC-7E9DAB0AAEF6}" destId="{5DB8D92D-EBE4-2541-A52E-9E9B26E39863}" srcOrd="0" destOrd="3" presId="urn:microsoft.com/office/officeart/2005/8/layout/hList1"/>
    <dgm:cxn modelId="{0FB96D5D-57B4-EF42-AF64-E38FF7323235}" srcId="{DC07DAAA-D7BF-0D48-AEF8-0E1D4D5C48F1}" destId="{41EEE247-36B5-B24D-83BC-7E9DAB0AAEF6}" srcOrd="3" destOrd="0" parTransId="{0B8DE11C-4D54-594E-84F2-523ABEDBBD80}" sibTransId="{2646626F-5E55-4344-BCD6-4C8784B0230A}"/>
    <dgm:cxn modelId="{AEDCEDF7-6C27-4E6C-B9B4-27E4E2BC7FDF}" type="presOf" srcId="{DED5EA82-B117-CD4D-BFEC-17A50931D46F}" destId="{5DB8D92D-EBE4-2541-A52E-9E9B26E39863}" srcOrd="0" destOrd="1" presId="urn:microsoft.com/office/officeart/2005/8/layout/hList1"/>
    <dgm:cxn modelId="{4DC31648-1604-F54C-AC9C-A880DCA34CAC}" srcId="{886BFD8B-1E8C-804F-AD7B-D366E42083E2}" destId="{F5981A53-D22B-5E4B-82E3-D39D3DF6CBC2}" srcOrd="2" destOrd="0" parTransId="{A5D8DD69-1C62-DB4C-B431-867C4D5272B4}" sibTransId="{E1EC5C82-138A-C346-A10B-8B963CC50DA9}"/>
    <dgm:cxn modelId="{BB73B485-2902-47E1-B1A6-F9628BA3BDA2}" type="presOf" srcId="{31774AA9-1B74-2E44-8804-100AD677F5C8}" destId="{2CC83ADF-F302-F14B-A20C-11191C4299BA}" srcOrd="0" destOrd="2" presId="urn:microsoft.com/office/officeart/2005/8/layout/hList1"/>
    <dgm:cxn modelId="{2EF78161-9E58-B34D-82E1-B23632EB3E32}" srcId="{7B9785F0-8097-FF40-B37C-932EA5BDF0FC}" destId="{E3EAACF6-AEF4-6F42-9DFF-3CBDDBBF3C55}" srcOrd="2" destOrd="0" parTransId="{BE9B29BA-E5E5-5546-997C-733D4F4EFFD0}" sibTransId="{892D70D9-FD51-8C4D-8F88-1EE74E2B09B5}"/>
    <dgm:cxn modelId="{70C5C448-1C46-4241-9ADD-7CB50FD6EBAA}" srcId="{DC07DAAA-D7BF-0D48-AEF8-0E1D4D5C48F1}" destId="{31A9A6AB-1E13-794A-B250-7897326787C6}" srcOrd="0" destOrd="0" parTransId="{9B817910-E72F-A543-B530-639D19FECA9A}" sibTransId="{16400086-4631-0240-85BB-70936C484FFF}"/>
    <dgm:cxn modelId="{1C26B13F-5381-9848-9D62-707D922644F6}" srcId="{F5981A53-D22B-5E4B-82E3-D39D3DF6CBC2}" destId="{C9355ED0-E2DE-7C43-A7C4-55F47EE6D49E}" srcOrd="2" destOrd="0" parTransId="{FB565EC5-596F-0A47-9BC6-B04015D51DFA}" sibTransId="{CF1991FB-1F73-D048-AB4B-8F0683B66A26}"/>
    <dgm:cxn modelId="{D44C6120-30C7-415D-90C4-C609312DB2FE}" type="presOf" srcId="{7B9785F0-8097-FF40-B37C-932EA5BDF0FC}" destId="{12A00FB4-6823-BE41-BC7D-3C7153CE1B82}" srcOrd="0" destOrd="0" presId="urn:microsoft.com/office/officeart/2005/8/layout/hList1"/>
    <dgm:cxn modelId="{7E6B7C06-3BA3-4182-AA33-3B8EE5CB95B0}" type="presOf" srcId="{E39B18CB-1499-834D-BEDE-D820C0BB4890}" destId="{2CC83ADF-F302-F14B-A20C-11191C4299BA}" srcOrd="0" destOrd="1" presId="urn:microsoft.com/office/officeart/2005/8/layout/hList1"/>
    <dgm:cxn modelId="{3F58E7FD-8996-274F-BB0F-564F20C23806}" srcId="{F5981A53-D22B-5E4B-82E3-D39D3DF6CBC2}" destId="{70F16AAE-A3E7-8749-9399-7DBFA56A93CD}" srcOrd="0" destOrd="0" parTransId="{D152E70F-8265-9448-9F45-F939960D10A5}" sibTransId="{5A633F0C-9387-3248-A2EC-323AEE0984E9}"/>
    <dgm:cxn modelId="{A3130577-0DF3-4E9D-8846-29045E8E49AE}" type="presOf" srcId="{E3EAACF6-AEF4-6F42-9DFF-3CBDDBBF3C55}" destId="{15808ECD-D733-0240-A7D6-5BAC99DB2269}" srcOrd="0" destOrd="2" presId="urn:microsoft.com/office/officeart/2005/8/layout/hList1"/>
    <dgm:cxn modelId="{C9FA8B7B-BE8E-46FB-9ED4-2BAEBA082320}" type="presOf" srcId="{DC07DAAA-D7BF-0D48-AEF8-0E1D4D5C48F1}" destId="{074E9F70-D9BF-9C4B-AEC7-A33D123A477A}" srcOrd="0" destOrd="0" presId="urn:microsoft.com/office/officeart/2005/8/layout/hList1"/>
    <dgm:cxn modelId="{A2549499-24FF-4113-874D-AFF367E7B399}" type="presOf" srcId="{A73D9DDA-ABD1-6647-908A-10190263F2AC}" destId="{5DB8D92D-EBE4-2541-A52E-9E9B26E39863}" srcOrd="0" destOrd="2" presId="urn:microsoft.com/office/officeart/2005/8/layout/hList1"/>
    <dgm:cxn modelId="{DA290FC8-3060-9743-AABD-8253DF1FB00F}" srcId="{886BFD8B-1E8C-804F-AD7B-D366E42083E2}" destId="{DC07DAAA-D7BF-0D48-AEF8-0E1D4D5C48F1}" srcOrd="3" destOrd="0" parTransId="{634C4447-3574-204F-920C-F0E89C9BC329}" sibTransId="{5EA95033-15C0-6A4A-B529-4CB41CEAEE0E}"/>
    <dgm:cxn modelId="{CE537D15-6350-46D4-B1F6-9DBCB2B594E5}" type="presOf" srcId="{34485B11-3794-9E4C-80B0-9DAB4C044467}" destId="{32CA39D7-C443-0A44-B35D-41BA8629287A}" srcOrd="0" destOrd="3" presId="urn:microsoft.com/office/officeart/2005/8/layout/hList1"/>
    <dgm:cxn modelId="{8C19D943-F122-9446-A6C1-5522ACDF06A7}" srcId="{0E386F80-F127-9444-8805-25336627ABEB}" destId="{47A917A5-16AE-1B42-9121-03F6D87402F0}" srcOrd="0" destOrd="0" parTransId="{D4E33E95-1C96-2B45-B3BE-2F088E35C753}" sibTransId="{0A810D20-7BD2-8449-8E6F-9B0332871BA7}"/>
    <dgm:cxn modelId="{17430817-22D7-4809-8A01-DECABE90B8AC}" type="presOf" srcId="{0E386F80-F127-9444-8805-25336627ABEB}" destId="{799DFF14-69C2-CF4A-9F2A-3944CF4CBCC7}" srcOrd="0" destOrd="0" presId="urn:microsoft.com/office/officeart/2005/8/layout/hList1"/>
    <dgm:cxn modelId="{1FB5AC76-2936-7243-9668-00427FB938B9}" srcId="{0E386F80-F127-9444-8805-25336627ABEB}" destId="{00D18446-11A4-F345-BCFA-37548B1826BD}" srcOrd="3" destOrd="0" parTransId="{80F506A8-FE1C-5E43-BAAB-7749BD98CB98}" sibTransId="{A3760A45-FA67-B949-9ABF-5A573BB2F330}"/>
    <dgm:cxn modelId="{46732ECF-377E-6F45-9AEE-123D7CBE10EF}" srcId="{F5981A53-D22B-5E4B-82E3-D39D3DF6CBC2}" destId="{34485B11-3794-9E4C-80B0-9DAB4C044467}" srcOrd="3" destOrd="0" parTransId="{DEF36027-0299-B549-993F-FEFBC4CDF09B}" sibTransId="{1EF02DD6-81EE-7547-A54A-7D16DFABF653}"/>
    <dgm:cxn modelId="{755E4904-E83B-4A4E-971F-1592ADA47844}" srcId="{7B9785F0-8097-FF40-B37C-932EA5BDF0FC}" destId="{B6B95180-DA02-BF41-B614-066BB3FAFB9D}" srcOrd="1" destOrd="0" parTransId="{80C5B778-517E-284D-9110-35DC8A9A51A1}" sibTransId="{5EE3A51B-9CCE-3044-8AE2-DADB08C2B17B}"/>
    <dgm:cxn modelId="{B5088E2C-F8E9-43BD-A137-F9D1C1BAC1F0}" type="presOf" srcId="{17FC3E51-2138-074D-8355-F1EDCEA03428}" destId="{32CA39D7-C443-0A44-B35D-41BA8629287A}" srcOrd="0" destOrd="4" presId="urn:microsoft.com/office/officeart/2005/8/layout/hList1"/>
    <dgm:cxn modelId="{EF7C3293-0BD8-4694-9DF8-2E8583345B43}" type="presOf" srcId="{C9355ED0-E2DE-7C43-A7C4-55F47EE6D49E}" destId="{32CA39D7-C443-0A44-B35D-41BA8629287A}" srcOrd="0" destOrd="2" presId="urn:microsoft.com/office/officeart/2005/8/layout/hList1"/>
    <dgm:cxn modelId="{F2EDC303-C347-4902-B215-43FAEA080A48}" type="presOf" srcId="{31A9A6AB-1E13-794A-B250-7897326787C6}" destId="{5DB8D92D-EBE4-2541-A52E-9E9B26E39863}" srcOrd="0" destOrd="0" presId="urn:microsoft.com/office/officeart/2005/8/layout/hList1"/>
    <dgm:cxn modelId="{2068515A-B677-4163-8E19-D7860918A746}" type="presOf" srcId="{47A917A5-16AE-1B42-9121-03F6D87402F0}" destId="{2CC83ADF-F302-F14B-A20C-11191C4299BA}" srcOrd="0" destOrd="0" presId="urn:microsoft.com/office/officeart/2005/8/layout/hList1"/>
    <dgm:cxn modelId="{678D8EC6-F05D-6A43-842A-288AC7E77183}" srcId="{0E386F80-F127-9444-8805-25336627ABEB}" destId="{E39B18CB-1499-834D-BEDE-D820C0BB4890}" srcOrd="1" destOrd="0" parTransId="{82420BA9-0984-2443-AB32-E4D7BAF92EBF}" sibTransId="{2BE73147-DA49-804A-9C35-3F235C95B1C6}"/>
    <dgm:cxn modelId="{5CD4999B-1200-744B-B2CD-B4F19C49B4F2}" srcId="{DC07DAAA-D7BF-0D48-AEF8-0E1D4D5C48F1}" destId="{A73D9DDA-ABD1-6647-908A-10190263F2AC}" srcOrd="2" destOrd="0" parTransId="{01903872-7C6C-D44E-830A-32FA5C838A32}" sibTransId="{7A3FB51B-6F98-BB4D-BEEF-F760A6FA3855}"/>
    <dgm:cxn modelId="{5999B9C5-E051-9B44-8CA4-1EF9C960E15B}" srcId="{886BFD8B-1E8C-804F-AD7B-D366E42083E2}" destId="{0E386F80-F127-9444-8805-25336627ABEB}" srcOrd="0" destOrd="0" parTransId="{9B5D9DD7-60F6-0841-9104-4A02F5234910}" sibTransId="{3EB67816-22EB-984D-9DE6-5170B6A74BB4}"/>
    <dgm:cxn modelId="{E762B93C-F00C-44AC-9570-7AFFF27B0166}" type="presParOf" srcId="{BFEEF980-7F81-1E45-B06A-EB9CD57BD290}" destId="{7F5B4E86-EAB4-D54D-8B9B-6E9321672F46}" srcOrd="0" destOrd="0" presId="urn:microsoft.com/office/officeart/2005/8/layout/hList1"/>
    <dgm:cxn modelId="{2EB0403F-2C8D-428F-B191-78D0220E8298}" type="presParOf" srcId="{7F5B4E86-EAB4-D54D-8B9B-6E9321672F46}" destId="{799DFF14-69C2-CF4A-9F2A-3944CF4CBCC7}" srcOrd="0" destOrd="0" presId="urn:microsoft.com/office/officeart/2005/8/layout/hList1"/>
    <dgm:cxn modelId="{45055ECF-0B95-4AA0-AFC9-AA223C0E9E61}" type="presParOf" srcId="{7F5B4E86-EAB4-D54D-8B9B-6E9321672F46}" destId="{2CC83ADF-F302-F14B-A20C-11191C4299BA}" srcOrd="1" destOrd="0" presId="urn:microsoft.com/office/officeart/2005/8/layout/hList1"/>
    <dgm:cxn modelId="{C6E2FD41-E003-4AEF-962B-CB36B4A81563}" type="presParOf" srcId="{BFEEF980-7F81-1E45-B06A-EB9CD57BD290}" destId="{68BEC7B8-5FAB-EE43-A03C-E5AD4A7EA30F}" srcOrd="1" destOrd="0" presId="urn:microsoft.com/office/officeart/2005/8/layout/hList1"/>
    <dgm:cxn modelId="{75CDB014-E038-4B68-8B24-F1FB3ACAA79D}" type="presParOf" srcId="{BFEEF980-7F81-1E45-B06A-EB9CD57BD290}" destId="{F41FE97D-93B9-E14E-B4F6-756D171DD933}" srcOrd="2" destOrd="0" presId="urn:microsoft.com/office/officeart/2005/8/layout/hList1"/>
    <dgm:cxn modelId="{03632AA5-FBF2-4F74-B0C5-EA426A1C6F52}" type="presParOf" srcId="{F41FE97D-93B9-E14E-B4F6-756D171DD933}" destId="{12A00FB4-6823-BE41-BC7D-3C7153CE1B82}" srcOrd="0" destOrd="0" presId="urn:microsoft.com/office/officeart/2005/8/layout/hList1"/>
    <dgm:cxn modelId="{A9FC475D-8E32-4A23-8A78-D90302BF08EC}" type="presParOf" srcId="{F41FE97D-93B9-E14E-B4F6-756D171DD933}" destId="{15808ECD-D733-0240-A7D6-5BAC99DB2269}" srcOrd="1" destOrd="0" presId="urn:microsoft.com/office/officeart/2005/8/layout/hList1"/>
    <dgm:cxn modelId="{57780ACF-1839-466D-9BD7-06D0D843E779}" type="presParOf" srcId="{BFEEF980-7F81-1E45-B06A-EB9CD57BD290}" destId="{1F2CA227-F757-9F4C-AE39-461110934669}" srcOrd="3" destOrd="0" presId="urn:microsoft.com/office/officeart/2005/8/layout/hList1"/>
    <dgm:cxn modelId="{402F9990-62EB-4D52-A201-23D7B5063CF9}" type="presParOf" srcId="{BFEEF980-7F81-1E45-B06A-EB9CD57BD290}" destId="{10E82B4B-F165-5D48-B019-0AE8186D844A}" srcOrd="4" destOrd="0" presId="urn:microsoft.com/office/officeart/2005/8/layout/hList1"/>
    <dgm:cxn modelId="{9E876CBB-3325-4BA6-89D5-FC73A314B3B7}" type="presParOf" srcId="{10E82B4B-F165-5D48-B019-0AE8186D844A}" destId="{D116E080-0BF2-9645-A841-457A926072C8}" srcOrd="0" destOrd="0" presId="urn:microsoft.com/office/officeart/2005/8/layout/hList1"/>
    <dgm:cxn modelId="{B710ECC2-F8C7-423F-93ED-F7DD5A43D88A}" type="presParOf" srcId="{10E82B4B-F165-5D48-B019-0AE8186D844A}" destId="{32CA39D7-C443-0A44-B35D-41BA8629287A}" srcOrd="1" destOrd="0" presId="urn:microsoft.com/office/officeart/2005/8/layout/hList1"/>
    <dgm:cxn modelId="{1B4DA29D-FD1F-4BAA-AC74-68A055D5B0B0}" type="presParOf" srcId="{BFEEF980-7F81-1E45-B06A-EB9CD57BD290}" destId="{D9BDA456-FC4C-D940-A92E-245145A2FC85}" srcOrd="5" destOrd="0" presId="urn:microsoft.com/office/officeart/2005/8/layout/hList1"/>
    <dgm:cxn modelId="{F11237C8-4C9F-4BA1-8B20-D18254E2B160}" type="presParOf" srcId="{BFEEF980-7F81-1E45-B06A-EB9CD57BD290}" destId="{6376E2DB-7A8F-7B4A-AFF1-CD8DE3AC2FF1}" srcOrd="6" destOrd="0" presId="urn:microsoft.com/office/officeart/2005/8/layout/hList1"/>
    <dgm:cxn modelId="{496DC3EA-1A11-4C98-A7E5-DC1002B83B09}" type="presParOf" srcId="{6376E2DB-7A8F-7B4A-AFF1-CD8DE3AC2FF1}" destId="{074E9F70-D9BF-9C4B-AEC7-A33D123A477A}" srcOrd="0" destOrd="0" presId="urn:microsoft.com/office/officeart/2005/8/layout/hList1"/>
    <dgm:cxn modelId="{C7EFC4DD-FA30-41B0-8B8C-613D92AD6A18}" type="presParOf" srcId="{6376E2DB-7A8F-7B4A-AFF1-CD8DE3AC2FF1}" destId="{5DB8D92D-EBE4-2541-A52E-9E9B26E398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DFF14-69C2-CF4A-9F2A-3944CF4CBCC7}">
      <dsp:nvSpPr>
        <dsp:cNvPr id="0" name=""/>
        <dsp:cNvSpPr/>
      </dsp:nvSpPr>
      <dsp:spPr>
        <a:xfrm>
          <a:off x="3278" y="531323"/>
          <a:ext cx="1971100" cy="788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Pusat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278" y="531323"/>
        <a:ext cx="1971100" cy="788440"/>
      </dsp:txXfrm>
    </dsp:sp>
    <dsp:sp modelId="{2CC83ADF-F302-F14B-A20C-11191C4299BA}">
      <dsp:nvSpPr>
        <dsp:cNvPr id="0" name=""/>
        <dsp:cNvSpPr/>
      </dsp:nvSpPr>
      <dsp:spPr>
        <a:xfrm>
          <a:off x="3278" y="1319763"/>
          <a:ext cx="1971100" cy="39277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Perpres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Sanitasi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Permendagri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Pengelolaan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Sanitasi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Dana transfer </a:t>
          </a:r>
          <a:r>
            <a:rPr lang="en-US" sz="1800" kern="1200" dirty="0" err="1" smtClean="0"/>
            <a:t>daerah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Akses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Berbagai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Sumber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Pendanaan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Sanitasi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Kegiatan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Fisik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Non </a:t>
          </a:r>
          <a:r>
            <a:rPr lang="en-US" sz="1800" kern="1200" dirty="0" err="1" smtClean="0"/>
            <a:t>Fisik</a:t>
          </a:r>
          <a:endParaRPr lang="en-US" sz="1800" kern="1200" dirty="0"/>
        </a:p>
      </dsp:txBody>
      <dsp:txXfrm>
        <a:off x="3278" y="1319763"/>
        <a:ext cx="1971100" cy="3927789"/>
      </dsp:txXfrm>
    </dsp:sp>
    <dsp:sp modelId="{12A00FB4-6823-BE41-BC7D-3C7153CE1B82}">
      <dsp:nvSpPr>
        <dsp:cNvPr id="0" name=""/>
        <dsp:cNvSpPr/>
      </dsp:nvSpPr>
      <dsp:spPr>
        <a:xfrm>
          <a:off x="2250333" y="531323"/>
          <a:ext cx="1971100" cy="788440"/>
        </a:xfrm>
        <a:prstGeom prst="rect">
          <a:avLst/>
        </a:prstGeom>
        <a:solidFill>
          <a:srgbClr val="75B63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Provinsi</a:t>
          </a:r>
          <a:endParaRPr lang="en-US" sz="1800" b="1" kern="1200" dirty="0"/>
        </a:p>
      </dsp:txBody>
      <dsp:txXfrm>
        <a:off x="2250333" y="531323"/>
        <a:ext cx="1971100" cy="788440"/>
      </dsp:txXfrm>
    </dsp:sp>
    <dsp:sp modelId="{15808ECD-D733-0240-A7D6-5BAC99DB2269}">
      <dsp:nvSpPr>
        <dsp:cNvPr id="0" name=""/>
        <dsp:cNvSpPr/>
      </dsp:nvSpPr>
      <dsp:spPr>
        <a:xfrm>
          <a:off x="2250333" y="1319763"/>
          <a:ext cx="1971100" cy="3927789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Dukungan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pendanaan</a:t>
          </a:r>
          <a:r>
            <a:rPr lang="en-US" sz="1800" kern="1200" dirty="0" smtClean="0"/>
            <a:t>: </a:t>
          </a:r>
          <a:r>
            <a:rPr lang="en-US" sz="1800" kern="1200" dirty="0" err="1" smtClean="0"/>
            <a:t>Hibah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Bantuan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Keuangan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Pengawalan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usulan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kegiatan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sanitasi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proses </a:t>
          </a:r>
          <a:r>
            <a:rPr lang="en-US" sz="1800" kern="1200" dirty="0" err="1" smtClean="0"/>
            <a:t>penganggaran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daerah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Sinkronisasi</a:t>
          </a:r>
          <a:r>
            <a:rPr lang="en-US" sz="1800" kern="1200" dirty="0" smtClean="0"/>
            <a:t> program </a:t>
          </a:r>
          <a:r>
            <a:rPr lang="en-US" sz="1800" kern="1200" dirty="0" err="1" smtClean="0"/>
            <a:t>kegiatan</a:t>
          </a:r>
          <a:endParaRPr lang="en-US" sz="1800" kern="1200" dirty="0"/>
        </a:p>
      </dsp:txBody>
      <dsp:txXfrm>
        <a:off x="2250333" y="1319763"/>
        <a:ext cx="1971100" cy="3927789"/>
      </dsp:txXfrm>
    </dsp:sp>
    <dsp:sp modelId="{D116E080-0BF2-9645-A841-457A926072C8}">
      <dsp:nvSpPr>
        <dsp:cNvPr id="0" name=""/>
        <dsp:cNvSpPr/>
      </dsp:nvSpPr>
      <dsp:spPr>
        <a:xfrm>
          <a:off x="4497388" y="531323"/>
          <a:ext cx="1971100" cy="788440"/>
        </a:xfrm>
        <a:prstGeom prst="rect">
          <a:avLst/>
        </a:prstGeom>
        <a:solidFill>
          <a:srgbClr val="4781B3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Kab</a:t>
          </a:r>
          <a:r>
            <a:rPr lang="en-US" sz="1800" b="1" kern="1200" dirty="0" smtClean="0"/>
            <a:t>/Kota</a:t>
          </a:r>
          <a:endParaRPr lang="en-US" sz="1800" b="1" kern="1200" dirty="0"/>
        </a:p>
      </dsp:txBody>
      <dsp:txXfrm>
        <a:off x="4497388" y="531323"/>
        <a:ext cx="1971100" cy="788440"/>
      </dsp:txXfrm>
    </dsp:sp>
    <dsp:sp modelId="{32CA39D7-C443-0A44-B35D-41BA8629287A}">
      <dsp:nvSpPr>
        <dsp:cNvPr id="0" name=""/>
        <dsp:cNvSpPr/>
      </dsp:nvSpPr>
      <dsp:spPr>
        <a:xfrm>
          <a:off x="4497388" y="1319763"/>
          <a:ext cx="1971100" cy="3927789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Penyiapan</a:t>
          </a:r>
          <a:r>
            <a:rPr lang="en-US" sz="1800" kern="1200" dirty="0" smtClean="0"/>
            <a:t> Readiness Criteria (</a:t>
          </a:r>
          <a:r>
            <a:rPr lang="en-US" sz="1800" kern="1200" dirty="0" err="1" smtClean="0"/>
            <a:t>Lahan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Penyiapan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Kelembagaan</a:t>
          </a:r>
          <a:r>
            <a:rPr lang="en-US" sz="1800" kern="1200" dirty="0" smtClean="0"/>
            <a:t>/ </a:t>
          </a:r>
          <a:r>
            <a:rPr lang="en-US" sz="1800" kern="1200" dirty="0" err="1" smtClean="0"/>
            <a:t>Pengelola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Infrastruktur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Pendanaan</a:t>
          </a:r>
          <a:r>
            <a:rPr lang="en-US" sz="1800" kern="1200" dirty="0" smtClean="0"/>
            <a:t> OM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Penerbitan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Peraturan</a:t>
          </a:r>
          <a:r>
            <a:rPr lang="en-US" sz="1800" kern="1200" dirty="0" smtClean="0"/>
            <a:t> Daerah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Infrastruktur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Skala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Kawasan</a:t>
          </a:r>
          <a:r>
            <a:rPr lang="en-US" sz="1800" kern="1200" dirty="0" smtClean="0"/>
            <a:t>/Kota</a:t>
          </a:r>
          <a:endParaRPr lang="en-US" sz="1800" kern="1200" dirty="0"/>
        </a:p>
      </dsp:txBody>
      <dsp:txXfrm>
        <a:off x="4497388" y="1319763"/>
        <a:ext cx="1971100" cy="3927789"/>
      </dsp:txXfrm>
    </dsp:sp>
    <dsp:sp modelId="{074E9F70-D9BF-9C4B-AEC7-A33D123A477A}">
      <dsp:nvSpPr>
        <dsp:cNvPr id="0" name=""/>
        <dsp:cNvSpPr/>
      </dsp:nvSpPr>
      <dsp:spPr>
        <a:xfrm>
          <a:off x="6744443" y="531323"/>
          <a:ext cx="1971100" cy="78844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Masyarakat</a:t>
          </a:r>
          <a:r>
            <a:rPr lang="en-US" sz="1800" b="1" kern="1200" dirty="0" smtClean="0"/>
            <a:t>/CSR</a:t>
          </a:r>
          <a:endParaRPr lang="en-US" sz="1800" b="1" kern="1200" dirty="0"/>
        </a:p>
      </dsp:txBody>
      <dsp:txXfrm>
        <a:off x="6744443" y="531323"/>
        <a:ext cx="1971100" cy="788440"/>
      </dsp:txXfrm>
    </dsp:sp>
    <dsp:sp modelId="{5DB8D92D-EBE4-2541-A52E-9E9B26E39863}">
      <dsp:nvSpPr>
        <dsp:cNvPr id="0" name=""/>
        <dsp:cNvSpPr/>
      </dsp:nvSpPr>
      <dsp:spPr>
        <a:xfrm>
          <a:off x="6744443" y="1319763"/>
          <a:ext cx="1971100" cy="3927789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Pemberdayaan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Masyarakat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Promosi</a:t>
          </a:r>
          <a:r>
            <a:rPr lang="en-US" sz="1800" kern="1200" dirty="0" smtClean="0"/>
            <a:t> PHBS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Infrastruktur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Berbasis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Masyarakat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Investasi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rumah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tangga</a:t>
          </a:r>
          <a:endParaRPr lang="en-US" sz="1800" kern="1200" dirty="0"/>
        </a:p>
      </dsp:txBody>
      <dsp:txXfrm>
        <a:off x="6744443" y="1319763"/>
        <a:ext cx="1971100" cy="3927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0.59557</cdr:x>
      <cdr:y>0.7221</cdr:y>
    </cdr:from>
    <cdr:to>
      <cdr:x>1</cdr:x>
      <cdr:y>0.81963</cdr:y>
    </cdr:to>
    <cdr:sp macro="" textlink="">
      <cdr:nvSpPr>
        <cdr:cNvPr id="3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5722013" y="3752906"/>
          <a:ext cx="3885612" cy="506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E0FA9-80D7-4CDB-8FAE-C2828E42EEF2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E27E-F58F-4995-9881-4A5021258BD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568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E0F21-9369-4F1C-8721-D16A28F9F16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596E2-F156-4F61-90E2-0164E4A3F11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873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3288" y="742950"/>
            <a:ext cx="492918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195A380-0183-4D51-990A-B27264E859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95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3288" y="742950"/>
            <a:ext cx="492918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99332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195A380-0183-4D51-990A-B27264E859EE}" type="slidenum">
              <a:rPr lang="en-US" altLang="en-US" smtClean="0">
                <a:solidFill>
                  <a:srgbClr val="000000"/>
                </a:solidFill>
                <a:latin typeface="Calibri" pitchFamily="34" charset="0"/>
                <a:ea typeface="MS PGothic" pitchFamily="34" charset="-128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8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835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173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15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Yanuar\Dropbox\Kerjaan\ppt_template_bappenas_newLogo\logo_Bappenas2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95275"/>
            <a:ext cx="75723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D:\BAPPENAS (Design)\BAPPENAS.WEB\garuda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33375"/>
            <a:ext cx="527050" cy="5540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pic>
      <p:cxnSp>
        <p:nvCxnSpPr>
          <p:cNvPr id="4" name="Straight Connector 13"/>
          <p:cNvCxnSpPr>
            <a:cxnSpLocks noChangeShapeType="1"/>
          </p:cNvCxnSpPr>
          <p:nvPr/>
        </p:nvCxnSpPr>
        <p:spPr bwMode="auto">
          <a:xfrm>
            <a:off x="354013" y="1268413"/>
            <a:ext cx="8412162" cy="0"/>
          </a:xfrm>
          <a:prstGeom prst="line">
            <a:avLst/>
          </a:prstGeom>
          <a:noFill/>
          <a:ln w="9525" algn="ctr">
            <a:solidFill>
              <a:srgbClr val="007DDA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95275"/>
            <a:ext cx="75723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13"/>
          <p:cNvCxnSpPr>
            <a:cxnSpLocks noChangeShapeType="1"/>
          </p:cNvCxnSpPr>
          <p:nvPr userDrawn="1"/>
        </p:nvCxnSpPr>
        <p:spPr bwMode="auto">
          <a:xfrm>
            <a:off x="354013" y="1268413"/>
            <a:ext cx="8412162" cy="0"/>
          </a:xfrm>
          <a:prstGeom prst="line">
            <a:avLst/>
          </a:prstGeom>
          <a:noFill/>
          <a:ln w="9525" algn="ctr">
            <a:solidFill>
              <a:srgbClr val="007DDA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97519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Yanuar\Dropbox\Kerjaan\ppt_template_bappenas_newLogo\logo_Bappenas2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1394"/>
          <a:stretch>
            <a:fillRect/>
          </a:stretch>
        </p:blipFill>
        <p:spPr bwMode="auto">
          <a:xfrm>
            <a:off x="7891463" y="257175"/>
            <a:ext cx="96996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13"/>
          <p:cNvCxnSpPr>
            <a:cxnSpLocks noChangeShapeType="1"/>
          </p:cNvCxnSpPr>
          <p:nvPr userDrawn="1"/>
        </p:nvCxnSpPr>
        <p:spPr bwMode="auto">
          <a:xfrm>
            <a:off x="354013" y="1268413"/>
            <a:ext cx="8412162" cy="0"/>
          </a:xfrm>
          <a:prstGeom prst="line">
            <a:avLst/>
          </a:prstGeom>
          <a:noFill/>
          <a:ln w="9525" algn="ctr">
            <a:solidFill>
              <a:srgbClr val="007DDA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" name="Picture 8" descr="http://upload.wikimedia.org/wikipedia/commons/thumb/9/90/National_emblem_of_Indonesia_Garuda_Pancasila.svg/2000px-National_emblem_of_Indonesia_Garuda_Pancasila.sv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336550"/>
            <a:ext cx="70326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7648"/>
          <a:stretch>
            <a:fillRect/>
          </a:stretch>
        </p:blipFill>
        <p:spPr bwMode="auto">
          <a:xfrm>
            <a:off x="-5710" y="1065774"/>
            <a:ext cx="9144000" cy="37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09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56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380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85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936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86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316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145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77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DA8F-141E-40F8-AFDB-001691E51AC6}" type="datetimeFigureOut">
              <a:rPr lang="id-ID" smtClean="0"/>
              <a:t>15/09/2015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B2CC-B889-47BB-AEEE-C14BC74670E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544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7648"/>
          <a:stretch>
            <a:fillRect/>
          </a:stretch>
        </p:blipFill>
        <p:spPr bwMode="auto">
          <a:xfrm>
            <a:off x="0" y="27813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 txBox="1">
            <a:spLocks noChangeArrowheads="1"/>
          </p:cNvSpPr>
          <p:nvPr/>
        </p:nvSpPr>
        <p:spPr bwMode="auto">
          <a:xfrm>
            <a:off x="223838" y="1484313"/>
            <a:ext cx="869632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18" tIns="35959" rIns="71918" bIns="35959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300"/>
              </a:spcAft>
            </a:pPr>
            <a:r>
              <a:rPr lang="fi-FI" altLang="en-US" sz="2400" b="1" dirty="0" smtClean="0">
                <a:solidFill>
                  <a:srgbClr val="000000"/>
                </a:solidFill>
                <a:latin typeface="Cambria" pitchFamily="18" charset="0"/>
              </a:rPr>
              <a:t>KEMITRAAN </a:t>
            </a:r>
            <a:r>
              <a:rPr lang="fi-FI" altLang="en-US" sz="2400" b="1" dirty="0">
                <a:solidFill>
                  <a:srgbClr val="000000"/>
                </a:solidFill>
                <a:latin typeface="Cambria" pitchFamily="18" charset="0"/>
              </a:rPr>
              <a:t>DALAM PEMBANGUNAN SANITASI</a:t>
            </a:r>
            <a:endParaRPr lang="id-ID" altLang="en-US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323850" y="260648"/>
            <a:ext cx="8424863" cy="9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18" tIns="35959" rIns="71918" bIns="35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KEMENTERIAN PERENCANAAN PEMBANGUNAN NASIONAL/</a:t>
            </a:r>
          </a:p>
          <a:p>
            <a:pPr algn="ctr" eaLnBrk="1" hangingPunct="1"/>
            <a:r>
              <a:rPr lang="en-US" sz="2000" b="1" dirty="0" smtClean="0">
                <a:solidFill>
                  <a:srgbClr val="000000"/>
                </a:solidFill>
                <a:latin typeface="Cambria" pitchFamily="18" charset="0"/>
              </a:rPr>
              <a:t>BADAN PERENCANAAN PEMBANGUNAN NASIONAL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  <a:p>
            <a:pPr algn="ctr" eaLnBrk="1" hangingPunct="1"/>
            <a:r>
              <a:rPr lang="id-ID" sz="2000" b="1" dirty="0" smtClean="0">
                <a:solidFill>
                  <a:srgbClr val="000000"/>
                </a:solidFill>
                <a:latin typeface="Cambria" pitchFamily="18" charset="0"/>
              </a:rPr>
              <a:t>(BAPPENAS)</a:t>
            </a:r>
            <a:endParaRPr lang="en-US" sz="20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79475" y="4343400"/>
            <a:ext cx="7315200" cy="2178050"/>
          </a:xfrm>
          <a:prstGeom prst="rect">
            <a:avLst/>
          </a:prstGeom>
        </p:spPr>
        <p:txBody>
          <a:bodyPr lIns="71918" tIns="35959" rIns="71918" bIns="35959">
            <a:normAutofit/>
          </a:bodyPr>
          <a:lstStyle>
            <a:lvl1pPr marL="456709" indent="-456709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535" indent="-380590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2362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1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130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0251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49196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814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67085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6030" indent="-304472" algn="l" defTabSz="121788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000" b="1" dirty="0">
              <a:solidFill>
                <a:prstClr val="black"/>
              </a:solidFill>
              <a:latin typeface="Cambria" pitchFamily="18" charset="0"/>
            </a:endParaRPr>
          </a:p>
          <a:p>
            <a:pPr marL="342900" indent="-342900" algn="ctr">
              <a:buFont typeface="Arial" panose="020B0604020202020204" pitchFamily="34" charset="0"/>
              <a:buNone/>
              <a:defRPr/>
            </a:pPr>
            <a:r>
              <a:rPr lang="en-US" sz="1800" b="1" dirty="0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DIREKTUR PERMUKIMAN DAN PERUMAHAN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 algn="ctr" fontAlgn="auto">
              <a:spcAft>
                <a:spcPts val="0"/>
              </a:spcAft>
              <a:buNone/>
              <a:defRPr/>
            </a:pPr>
            <a:r>
              <a:rPr lang="en-US" sz="1600" b="1" dirty="0" err="1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Lokakarya</a:t>
            </a:r>
            <a:r>
              <a:rPr lang="en-US" sz="1600" b="1" dirty="0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Kemitraan</a:t>
            </a:r>
            <a:r>
              <a:rPr lang="en-US" sz="1600" b="1" dirty="0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dalam</a:t>
            </a:r>
            <a:r>
              <a:rPr lang="en-US" sz="1600" b="1" dirty="0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 Pembangunan </a:t>
            </a:r>
            <a:r>
              <a:rPr lang="en-US" sz="1600" b="1" dirty="0" err="1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Sanitasi</a:t>
            </a:r>
            <a:endParaRPr lang="id-ID" sz="1600" b="1" dirty="0" smtClean="0">
              <a:solidFill>
                <a:prstClr val="black"/>
              </a:solidFill>
              <a:latin typeface="Cambria" pitchFamily="18" charset="0"/>
              <a:ea typeface="SimSun" pitchFamily="2" charset="-122"/>
              <a:cs typeface="Arial" pitchFamily="34" charset="0"/>
            </a:endParaRPr>
          </a:p>
          <a:p>
            <a:pPr marL="342900" indent="-342900" algn="ctr" fontAlgn="auto">
              <a:spcAft>
                <a:spcPts val="0"/>
              </a:spcAft>
              <a:buNone/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Cambria" pitchFamily="18" charset="0"/>
                <a:ea typeface="SimSun" pitchFamily="2" charset="-122"/>
                <a:cs typeface="Arial" pitchFamily="34" charset="0"/>
              </a:rPr>
              <a:t>Jakarta, 15-17 September 2015</a:t>
            </a:r>
            <a:endParaRPr lang="en-US" sz="1600" b="1" dirty="0">
              <a:solidFill>
                <a:prstClr val="black"/>
              </a:solidFill>
              <a:latin typeface="Cambria" pitchFamily="18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097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Bergerak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Bersama</a:t>
            </a:r>
            <a:endParaRPr lang="en-US" sz="2800" b="1" dirty="0">
              <a:solidFill>
                <a:srgbClr val="000000"/>
              </a:solidFill>
              <a:latin typeface="Cambria" pitchFamily="18" charset="0"/>
            </a:endParaRPr>
          </a:p>
          <a:p>
            <a:pPr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menuju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Universal Access</a:t>
            </a:r>
            <a:endParaRPr lang="id-ID" sz="2800" dirty="0">
              <a:latin typeface="+mn-lt"/>
            </a:endParaRP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464059325"/>
              </p:ext>
            </p:extLst>
          </p:nvPr>
        </p:nvGraphicFramePr>
        <p:xfrm>
          <a:off x="172225" y="1079123"/>
          <a:ext cx="8718822" cy="5778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28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7648"/>
          <a:stretch>
            <a:fillRect/>
          </a:stretch>
        </p:blipFill>
        <p:spPr bwMode="auto">
          <a:xfrm>
            <a:off x="0" y="2781300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4"/>
          <p:cNvSpPr txBox="1">
            <a:spLocks noChangeArrowheads="1"/>
          </p:cNvSpPr>
          <p:nvPr/>
        </p:nvSpPr>
        <p:spPr bwMode="auto">
          <a:xfrm>
            <a:off x="223837" y="2564904"/>
            <a:ext cx="8696325" cy="90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18" tIns="35959" rIns="71918" bIns="35959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300"/>
              </a:spcAft>
            </a:pPr>
            <a:r>
              <a:rPr lang="en-US" altLang="en-US" sz="3600" b="1" dirty="0" smtClean="0">
                <a:solidFill>
                  <a:srgbClr val="000000"/>
                </a:solidFill>
                <a:latin typeface="Cambria" pitchFamily="18" charset="0"/>
              </a:rPr>
              <a:t>TERIMA KASIH</a:t>
            </a:r>
            <a:endParaRPr lang="id-ID" altLang="en-US" sz="36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323850" y="334963"/>
            <a:ext cx="8424863" cy="90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18" tIns="35959" rIns="71918" bIns="35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00"/>
                </a:solidFill>
                <a:latin typeface="Cambria" pitchFamily="18" charset="0"/>
              </a:rPr>
              <a:t>KEMENTERIAN PERENCANAAN PEMBANGUNAN NASIONAL/</a:t>
            </a:r>
          </a:p>
          <a:p>
            <a:pPr algn="ctr" eaLnBrk="1" hangingPunct="1"/>
            <a:r>
              <a:rPr lang="en-US" b="1" dirty="0">
                <a:solidFill>
                  <a:srgbClr val="000000"/>
                </a:solidFill>
                <a:latin typeface="Cambria" pitchFamily="18" charset="0"/>
              </a:rPr>
              <a:t>BADAN PERENCANAAN PEMBANGUNAN NASIONAL</a:t>
            </a:r>
          </a:p>
          <a:p>
            <a:pPr algn="ctr" eaLnBrk="1" hangingPunct="1"/>
            <a:r>
              <a:rPr lang="id-ID" b="1" dirty="0">
                <a:solidFill>
                  <a:srgbClr val="000000"/>
                </a:solidFill>
                <a:latin typeface="Cambria" pitchFamily="18" charset="0"/>
              </a:rPr>
              <a:t>(BAPPENAS)</a:t>
            </a:r>
            <a:endParaRPr lang="en-US" b="1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9016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88925"/>
            <a:ext cx="9144000" cy="8048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Universal Access</a:t>
            </a:r>
            <a:b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Air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Minum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dan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Sanitasi</a:t>
            </a:r>
            <a:endParaRPr lang="id-ID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2" b="7648"/>
          <a:stretch>
            <a:fillRect/>
          </a:stretch>
        </p:blipFill>
        <p:spPr bwMode="auto">
          <a:xfrm>
            <a:off x="-5710" y="1065774"/>
            <a:ext cx="9144000" cy="37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ounded Rectangle 42"/>
          <p:cNvSpPr/>
          <p:nvPr/>
        </p:nvSpPr>
        <p:spPr>
          <a:xfrm>
            <a:off x="664016" y="1715127"/>
            <a:ext cx="7804548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Helvetica"/>
                <a:cs typeface="Helvetica"/>
              </a:rPr>
              <a:t>Target RPJMN 2015-2019 -&gt; tercapainya </a:t>
            </a:r>
            <a:r>
              <a:rPr lang="en-US" b="1" i="1" dirty="0" smtClean="0">
                <a:solidFill>
                  <a:schemeClr val="bg1"/>
                </a:solidFill>
                <a:latin typeface="Helvetica"/>
                <a:cs typeface="Helvetica"/>
              </a:rPr>
              <a:t>universal access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cakupan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akses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100%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untuk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air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minum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sanitasi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–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dalam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rangka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pengamanan</a:t>
            </a:r>
            <a:r>
              <a:rPr lang="en-US" b="1" dirty="0" smtClean="0">
                <a:solidFill>
                  <a:schemeClr val="bg1"/>
                </a:solidFill>
                <a:latin typeface="Helvetica"/>
                <a:cs typeface="Helvetica"/>
              </a:rPr>
              <a:t> air </a:t>
            </a:r>
            <a:r>
              <a:rPr lang="en-US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minum</a:t>
            </a:r>
            <a:endParaRPr lang="id-ID" b="1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08770"/>
              </p:ext>
            </p:extLst>
          </p:nvPr>
        </p:nvGraphicFramePr>
        <p:xfrm>
          <a:off x="457200" y="2937600"/>
          <a:ext cx="8229600" cy="27956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48134"/>
                <a:gridCol w="1771154"/>
                <a:gridCol w="1837990"/>
                <a:gridCol w="2972322"/>
              </a:tblGrid>
              <a:tr h="57061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Air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Minum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Sanitasi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85% SPM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60 liter/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orang/hari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Permen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PU No. 14/2010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Air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Limbah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85% on-site system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latin typeface="Helvetica"/>
                          <a:cs typeface="Helvetica"/>
                        </a:rPr>
                        <a:t> 15% off-site system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Persampahan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Perkotaan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0447" lvl="2" indent="-218927">
                        <a:buFont typeface="Arial" pitchFamily="34" charset="0"/>
                        <a:buChar char="•"/>
                        <a:tabLst>
                          <a:tab pos="592303" algn="l"/>
                        </a:tabLst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20%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fasilitas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reduksi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sampah</a:t>
                      </a:r>
                      <a:endParaRPr lang="id-ID" sz="16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60447" lvl="2" indent="-218927">
                        <a:buFont typeface="Arial" pitchFamily="34" charset="0"/>
                        <a:buChar char="•"/>
                        <a:tabLst>
                          <a:tab pos="592303" algn="l"/>
                        </a:tabLst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80%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penanganan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sampah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15%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Kebutuhan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Dasar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15 liter/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orang/hari</a:t>
                      </a:r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PHBS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dan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layanan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sanitasi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dasar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untuk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kawasan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dengan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tingkat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kerawanan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sanitasi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rendah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dan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kawasan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berkepadatan</a:t>
                      </a:r>
                      <a:r>
                        <a:rPr lang="en-US" sz="16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dirty="0" err="1" smtClean="0">
                          <a:latin typeface="Helvetica"/>
                          <a:cs typeface="Helvetica"/>
                        </a:rPr>
                        <a:t>rendah</a:t>
                      </a:r>
                      <a:endParaRPr lang="id-ID" sz="1600" dirty="0" smtClean="0"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2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Nilai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Strategis</a:t>
            </a:r>
            <a:r>
              <a:rPr lang="en-US" sz="2800" b="1" dirty="0">
                <a:solidFill>
                  <a:srgbClr val="000000"/>
                </a:solidFill>
                <a:latin typeface="Cambria" pitchFamily="18" charset="0"/>
              </a:rPr>
              <a:t> Universal Access</a:t>
            </a:r>
            <a:br>
              <a:rPr lang="en-US" sz="28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Sanitasi</a:t>
            </a:r>
            <a:endParaRPr lang="id-ID" sz="28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81568" y="1674030"/>
            <a:ext cx="2741643" cy="762099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Penanganan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Kawasan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Kumuh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81568" y="2511348"/>
            <a:ext cx="2741643" cy="7468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Peningkatan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Kualitas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Lingkungan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1568" y="3330214"/>
            <a:ext cx="2741643" cy="6401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Peningkatan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Derajat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Kesehatan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81568" y="4023516"/>
            <a:ext cx="2741643" cy="7468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Menurunkan</a:t>
            </a:r>
            <a:r>
              <a:rPr lang="en-US" sz="1600" b="1" dirty="0" smtClean="0">
                <a:solidFill>
                  <a:schemeClr val="tx1"/>
                </a:solidFill>
              </a:rPr>
              <a:t> Tingkat </a:t>
            </a:r>
            <a:r>
              <a:rPr lang="en-US" sz="1600" b="1" dirty="0" err="1" smtClean="0">
                <a:solidFill>
                  <a:schemeClr val="tx1"/>
                </a:solidFill>
              </a:rPr>
              <a:t>Kemiskinan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81568" y="4842382"/>
            <a:ext cx="2741643" cy="100597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</a:rPr>
              <a:t>Penyediaan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Sarana/Prasarana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Dasar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Permukiman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544" y="1674030"/>
            <a:ext cx="5046118" cy="4991846"/>
          </a:xfrm>
          <a:prstGeom prst="roundRect">
            <a:avLst>
              <a:gd name="adj" fmla="val 5115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0850" indent="-355600">
              <a:spcBef>
                <a:spcPts val="422"/>
              </a:spcBef>
              <a:spcAft>
                <a:spcPts val="422"/>
              </a:spcAft>
              <a:buFont typeface="Arial"/>
              <a:buChar char="•"/>
            </a:pPr>
            <a:r>
              <a:rPr lang="en-US" sz="2000" noProof="1" smtClean="0">
                <a:solidFill>
                  <a:srgbClr val="000000"/>
                </a:solidFill>
              </a:rPr>
              <a:t>Mencegah Rp 56T/tahun kerugian ekonomi</a:t>
            </a:r>
          </a:p>
          <a:p>
            <a:pPr marL="450850" indent="-355600">
              <a:spcBef>
                <a:spcPts val="1266"/>
              </a:spcBef>
              <a:spcAft>
                <a:spcPts val="844"/>
              </a:spcAft>
              <a:buFont typeface="Arial"/>
              <a:buChar char="•"/>
            </a:pPr>
            <a:r>
              <a:rPr lang="en-US" sz="2000" noProof="1" smtClean="0">
                <a:solidFill>
                  <a:srgbClr val="000000"/>
                </a:solidFill>
              </a:rPr>
              <a:t>Menghemat Rp 40T/tahun pengeluaran jika kondisi sanitasi baik</a:t>
            </a:r>
          </a:p>
          <a:p>
            <a:pPr marL="522368" lvl="2" indent="-241093">
              <a:spcBef>
                <a:spcPts val="422"/>
              </a:spcBef>
              <a:buFont typeface="Wingdings" charset="2"/>
              <a:buChar char="ü"/>
            </a:pPr>
            <a:r>
              <a:rPr lang="en-US" noProof="1" smtClean="0">
                <a:solidFill>
                  <a:srgbClr val="000000"/>
                </a:solidFill>
              </a:rPr>
              <a:t>Pengurangan Rp 1,35 juta per KK/tahun belanja rumah tangga</a:t>
            </a:r>
          </a:p>
          <a:p>
            <a:pPr marL="522368" lvl="2" indent="-241093">
              <a:spcBef>
                <a:spcPts val="422"/>
              </a:spcBef>
              <a:buFont typeface="Wingdings" charset="2"/>
              <a:buChar char="ü"/>
            </a:pPr>
            <a:r>
              <a:rPr lang="en-US" noProof="1" smtClean="0">
                <a:solidFill>
                  <a:srgbClr val="000000"/>
                </a:solidFill>
              </a:rPr>
              <a:t>Pengurangan hingga 94% angka diare </a:t>
            </a:r>
          </a:p>
          <a:p>
            <a:pPr marL="522368" lvl="2" indent="-241093">
              <a:spcBef>
                <a:spcPts val="422"/>
              </a:spcBef>
              <a:buFont typeface="Wingdings" charset="2"/>
              <a:buChar char="ü"/>
            </a:pPr>
            <a:r>
              <a:rPr lang="en-US" noProof="1" smtClean="0">
                <a:solidFill>
                  <a:srgbClr val="000000"/>
                </a:solidFill>
              </a:rPr>
              <a:t>Peningkatan produktifitas</a:t>
            </a:r>
          </a:p>
          <a:p>
            <a:pPr marL="430384" lvl="1" indent="-342882">
              <a:spcBef>
                <a:spcPts val="1055"/>
              </a:spcBef>
              <a:buFont typeface="Arial"/>
              <a:buChar char="•"/>
            </a:pPr>
            <a:r>
              <a:rPr lang="en-US" sz="2000" i="1" noProof="1" smtClean="0">
                <a:solidFill>
                  <a:srgbClr val="000000"/>
                </a:solidFill>
              </a:rPr>
              <a:t>Global economic returns</a:t>
            </a:r>
            <a:r>
              <a:rPr lang="en-US" sz="2000" noProof="1" smtClean="0">
                <a:solidFill>
                  <a:srgbClr val="000000"/>
                </a:solidFill>
              </a:rPr>
              <a:t> US$ 5,5/dolar yang diinvestasikan (WHO, 2012</a:t>
            </a:r>
            <a:r>
              <a:rPr lang="id-ID" sz="2000" noProof="1" smtClean="0">
                <a:solidFill>
                  <a:srgbClr val="000000"/>
                </a:solidFill>
              </a:rPr>
              <a:t>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81568" y="5922502"/>
            <a:ext cx="2741643" cy="7468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solidFill>
                  <a:schemeClr val="tx1"/>
                </a:solidFill>
              </a:rPr>
              <a:t>Pembentukan Modal Sosial di Masyarakat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Modal </a:t>
            </a:r>
            <a:r>
              <a:rPr lang="en-US" sz="2400" b="1" dirty="0" err="1" smtClean="0">
                <a:solidFill>
                  <a:srgbClr val="000000"/>
                </a:solidFill>
                <a:latin typeface="Cambria" pitchFamily="18" charset="0"/>
              </a:rPr>
              <a:t>mencapai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Universal Access</a:t>
            </a:r>
            <a:endParaRPr lang="id-ID" sz="24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61032" y="2348881"/>
            <a:ext cx="2643416" cy="30719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12528" indent="-312528" defTabSz="410751">
              <a:spcBef>
                <a:spcPts val="1600"/>
              </a:spcBef>
              <a:buSzPct val="75000"/>
              <a:buFont typeface="Wingdings" charset="2"/>
              <a:buChar char="ü"/>
              <a:defRPr sz="1800"/>
            </a:pP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Peningkatan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dan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pemantapan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kualitas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dokumen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perencanaan</a:t>
            </a:r>
            <a:endParaRPr lang="en-US" sz="1600" kern="0" dirty="0" smtClean="0">
              <a:solidFill>
                <a:srgbClr val="000000"/>
              </a:solidFill>
              <a:latin typeface="Helvetica"/>
              <a:cs typeface="Helvetica"/>
              <a:sym typeface="Helvetica Light"/>
            </a:endParaRPr>
          </a:p>
          <a:p>
            <a:pPr marL="312528" indent="-312528" defTabSz="410751">
              <a:spcBef>
                <a:spcPts val="1600"/>
              </a:spcBef>
              <a:buSzPct val="75000"/>
              <a:buFont typeface="Wingdings" charset="2"/>
              <a:buChar char="ü"/>
              <a:defRPr sz="1800"/>
            </a:pP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Konsolidasi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pendanaan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dan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peningkatan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investasi</a:t>
            </a:r>
            <a:endParaRPr lang="en-US" sz="1600" kern="0" dirty="0" smtClean="0">
              <a:solidFill>
                <a:srgbClr val="000000"/>
              </a:solidFill>
              <a:latin typeface="Helvetica"/>
              <a:cs typeface="Helvetica"/>
              <a:sym typeface="Helvetica Light"/>
            </a:endParaRPr>
          </a:p>
          <a:p>
            <a:pPr marL="312528" indent="-312528" defTabSz="410751">
              <a:spcBef>
                <a:spcPts val="1600"/>
              </a:spcBef>
              <a:buSzPct val="75000"/>
              <a:buFont typeface="Wingdings" charset="2"/>
              <a:buChar char="ü"/>
              <a:defRPr sz="1800"/>
            </a:pP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Keberlanjutan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dan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pengembangan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kelembagaan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dan</a:t>
            </a:r>
            <a:r>
              <a:rPr lang="en-US" sz="1600" kern="0" dirty="0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 </a:t>
            </a:r>
            <a:r>
              <a:rPr lang="en-US" sz="1600" kern="0" dirty="0" err="1" smtClean="0">
                <a:solidFill>
                  <a:srgbClr val="000000"/>
                </a:solidFill>
                <a:latin typeface="Helvetica"/>
                <a:cs typeface="Helvetica"/>
                <a:sym typeface="Helvetica Light"/>
              </a:rPr>
              <a:t>peraturan</a:t>
            </a:r>
            <a:endParaRPr lang="en-US" sz="1600" kern="0" dirty="0" smtClean="0">
              <a:solidFill>
                <a:srgbClr val="000000"/>
              </a:solidFill>
              <a:latin typeface="Helvetica"/>
              <a:cs typeface="Helvetica"/>
              <a:sym typeface="Helvetica Light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315118" y="2034528"/>
            <a:ext cx="1841058" cy="3700385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69727" y="1802390"/>
            <a:ext cx="3973111" cy="21301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4" indent="1588" defTabSz="273050">
              <a:spcAft>
                <a:spcPts val="60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Peraturan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Presiden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No. 185/2014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tentang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Percepatan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Penyediaan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Air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Minum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dan</a:t>
            </a:r>
            <a:r>
              <a:rPr lang="en-US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Helvetica"/>
                <a:cs typeface="Helvetica"/>
              </a:rPr>
              <a:t>Sanitasi</a:t>
            </a:r>
            <a:endParaRPr lang="id-ID" sz="1600" b="1" dirty="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271463" lvl="4" indent="-271463" defTabSz="273050">
              <a:buFont typeface="Arial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Dasar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Penganggaran</a:t>
            </a:r>
            <a:endParaRPr lang="en-US" sz="16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271463" lvl="4" indent="-271463" defTabSz="273050">
              <a:buFont typeface="Arial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Sustainabilitas Pokja di Kab/Kota</a:t>
            </a:r>
          </a:p>
          <a:p>
            <a:pPr marL="271463" lvl="4" indent="-271463" defTabSz="273050">
              <a:buFont typeface="Arial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Diakuinya SSK, Roadmap Nasional/Provinsi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9726" y="3932500"/>
            <a:ext cx="3973111" cy="213011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1463" lvl="4" indent="-271463" defTabSz="273050">
              <a:buFont typeface="Arial"/>
              <a:buChar char="•"/>
            </a:pPr>
            <a:r>
              <a:rPr lang="en-US" sz="1600" dirty="0" err="1" smtClean="0">
                <a:solidFill>
                  <a:srgbClr val="000000"/>
                </a:solidFill>
                <a:latin typeface="Helvetica"/>
                <a:cs typeface="Helvetica"/>
              </a:rPr>
              <a:t>Dokumen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cs typeface="Helvetica"/>
              </a:rPr>
              <a:t>perencanan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Helvetica"/>
                <a:cs typeface="Helvetica"/>
              </a:rPr>
              <a:t>sanitasi</a:t>
            </a:r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id-ID" sz="1600" b="1" dirty="0" smtClean="0">
                <a:solidFill>
                  <a:srgbClr val="000000"/>
                </a:solidFill>
                <a:latin typeface="Helvetica"/>
                <a:cs typeface="Helvetica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444 SSK; </a:t>
            </a: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346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-MPS/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rencana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  <a:cs typeface="Helvetica"/>
              </a:rPr>
              <a:t>investasi</a:t>
            </a:r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)</a:t>
            </a:r>
          </a:p>
          <a:p>
            <a:pPr marL="271463" lvl="4" indent="-271463" defTabSz="273050">
              <a:buFont typeface="Arial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Alokasi 1,2% APBD untuk pembangunan sanitasi</a:t>
            </a:r>
          </a:p>
          <a:p>
            <a:pPr marL="271463" lvl="4" indent="-271463" defTabSz="273050">
              <a:buFont typeface="Arial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Peningkatan koordinasi melalui Pokja Kab/Kota, Provinsi</a:t>
            </a:r>
          </a:p>
          <a:p>
            <a:pPr marL="271463" lvl="4" indent="-271463" defTabSz="273050">
              <a:buFont typeface="Arial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Helvetica"/>
                <a:cs typeface="Helvetica"/>
              </a:rPr>
              <a:t>AKKOPSI – advokasi kebijakan</a:t>
            </a:r>
          </a:p>
        </p:txBody>
      </p:sp>
    </p:spTree>
    <p:extLst>
      <p:ext uri="{BB962C8B-B14F-4D97-AF65-F5344CB8AC3E}">
        <p14:creationId xmlns:p14="http://schemas.microsoft.com/office/powerpoint/2010/main" val="20251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400" b="1" dirty="0">
                <a:solidFill>
                  <a:srgbClr val="000000"/>
                </a:solidFill>
                <a:latin typeface="Cambria" pitchFamily="18" charset="0"/>
              </a:rPr>
              <a:t>PPSP sebagai enabling </a:t>
            </a:r>
            <a:r>
              <a:rPr lang="id-ID" sz="2400" b="1" dirty="0" smtClean="0">
                <a:solidFill>
                  <a:srgbClr val="000000"/>
                </a:solidFill>
                <a:latin typeface="Cambria" pitchFamily="18" charset="0"/>
              </a:rPr>
              <a:t>environment</a:t>
            </a:r>
            <a:endParaRPr lang="en-US" sz="2400" b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>
              <a:defRPr/>
            </a:pPr>
            <a:r>
              <a:rPr lang="id-ID" sz="2400" b="1" dirty="0" smtClean="0">
                <a:solidFill>
                  <a:srgbClr val="000000"/>
                </a:solidFill>
                <a:latin typeface="Cambria" pitchFamily="18" charset="0"/>
              </a:rPr>
              <a:t>mencapai</a:t>
            </a:r>
            <a:r>
              <a:rPr lang="en-US" sz="2400" b="1" dirty="0" smtClean="0">
                <a:solidFill>
                  <a:srgbClr val="000000"/>
                </a:solidFill>
                <a:latin typeface="Cambria" pitchFamily="18" charset="0"/>
              </a:rPr>
              <a:t> Universal Access</a:t>
            </a:r>
            <a:endParaRPr lang="id-ID" sz="2400" b="1" dirty="0">
              <a:solidFill>
                <a:srgbClr val="000000"/>
              </a:solidFill>
              <a:latin typeface="Cambria" pitchFamily="18" charset="0"/>
            </a:endParaRPr>
          </a:p>
        </p:txBody>
      </p:sp>
      <p:pic>
        <p:nvPicPr>
          <p:cNvPr id="22" name="Picture 21" descr="gambar_ppsp_env.pd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5793" y="1052736"/>
            <a:ext cx="7470623" cy="584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Kebutuhan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Dana </a:t>
            </a:r>
            <a:r>
              <a:rPr lang="en-US" sz="2800" b="1" dirty="0" err="1" smtClean="0">
                <a:solidFill>
                  <a:srgbClr val="000000"/>
                </a:solidFill>
                <a:latin typeface="Cambria" pitchFamily="18" charset="0"/>
              </a:rPr>
              <a:t>untuk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 Universal Access</a:t>
            </a:r>
            <a:endParaRPr lang="id-ID" sz="2800" dirty="0">
              <a:latin typeface="+mn-lt"/>
            </a:endParaRPr>
          </a:p>
        </p:txBody>
      </p:sp>
      <p:pic>
        <p:nvPicPr>
          <p:cNvPr id="11" name="Picture 10" descr="investasi_sanitasi1519.pd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4" y="1268760"/>
            <a:ext cx="7790706" cy="571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Realisasi Investasi Air Minum dan Sanitasi </a:t>
            </a:r>
            <a:br>
              <a:rPr lang="id-ID" sz="28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2010-2013 </a:t>
            </a:r>
            <a:endParaRPr lang="id-ID" sz="28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768684"/>
              </p:ext>
            </p:extLst>
          </p:nvPr>
        </p:nvGraphicFramePr>
        <p:xfrm>
          <a:off x="-756592" y="1406769"/>
          <a:ext cx="8987692" cy="545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al 4"/>
          <p:cNvSpPr/>
          <p:nvPr/>
        </p:nvSpPr>
        <p:spPr>
          <a:xfrm>
            <a:off x="6817501" y="3140968"/>
            <a:ext cx="1690214" cy="1404401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TOTAL: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 smtClean="0">
                <a:solidFill>
                  <a:schemeClr val="bg1"/>
                </a:solidFill>
              </a:rPr>
              <a:t> 1,475 </a:t>
            </a:r>
            <a:r>
              <a:rPr lang="en-US" sz="2000" b="1" dirty="0" err="1" smtClean="0">
                <a:solidFill>
                  <a:schemeClr val="bg1"/>
                </a:solidFill>
              </a:rPr>
              <a:t>Trilyun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8802" y="1772816"/>
            <a:ext cx="146918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/>
              <a:t>Rp</a:t>
            </a:r>
            <a:r>
              <a:rPr lang="en-US" sz="1400" dirty="0" smtClean="0"/>
              <a:t>. 256,46 </a:t>
            </a:r>
            <a:r>
              <a:rPr lang="en-US" sz="1400" dirty="0" err="1" smtClean="0"/>
              <a:t>Milyar</a:t>
            </a:r>
            <a:endParaRPr lang="en-US" sz="1400" dirty="0" smtClean="0"/>
          </a:p>
          <a:p>
            <a:pPr algn="r"/>
            <a:r>
              <a:rPr lang="en-US" sz="1400" dirty="0" err="1" smtClean="0"/>
              <a:t>Rp</a:t>
            </a:r>
            <a:r>
              <a:rPr lang="en-US" sz="1400" dirty="0" smtClean="0"/>
              <a:t>. 253,89 </a:t>
            </a:r>
            <a:r>
              <a:rPr lang="en-US" sz="1400" dirty="0" err="1" smtClean="0"/>
              <a:t>Milyar</a:t>
            </a:r>
            <a:endParaRPr lang="en-US" sz="1400" dirty="0" smtClean="0"/>
          </a:p>
          <a:p>
            <a:pPr algn="r"/>
            <a:r>
              <a:rPr lang="en-US" sz="1400" dirty="0" err="1" smtClean="0"/>
              <a:t>Rp</a:t>
            </a:r>
            <a:r>
              <a:rPr lang="en-US" sz="1400" dirty="0" smtClean="0"/>
              <a:t>. 437,39 </a:t>
            </a:r>
            <a:r>
              <a:rPr lang="en-US" sz="1400" dirty="0" err="1" smtClean="0"/>
              <a:t>Milyar</a:t>
            </a:r>
            <a:endParaRPr lang="en-US" sz="1400" dirty="0" smtClean="0"/>
          </a:p>
          <a:p>
            <a:pPr algn="r"/>
            <a:r>
              <a:rPr lang="en-US" sz="1400" dirty="0" err="1" smtClean="0"/>
              <a:t>Rp</a:t>
            </a:r>
            <a:r>
              <a:rPr lang="en-US" sz="1400" dirty="0" smtClean="0"/>
              <a:t>. 508,64 </a:t>
            </a:r>
            <a:r>
              <a:rPr lang="en-US" sz="1400" dirty="0" err="1" smtClean="0"/>
              <a:t>Milyar</a:t>
            </a:r>
            <a:endParaRPr lang="en-US" sz="1400" dirty="0" smtClean="0"/>
          </a:p>
          <a:p>
            <a:pPr algn="r"/>
            <a:r>
              <a:rPr lang="en-US" sz="1400" dirty="0" err="1" smtClean="0"/>
              <a:t>Rp</a:t>
            </a:r>
            <a:r>
              <a:rPr lang="en-US" sz="1400" dirty="0" smtClean="0"/>
              <a:t>. 19,38 </a:t>
            </a:r>
            <a:r>
              <a:rPr lang="en-US" sz="1400" dirty="0" err="1" smtClean="0"/>
              <a:t>Milyar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1772816"/>
            <a:ext cx="130939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Air </a:t>
            </a:r>
            <a:r>
              <a:rPr lang="en-US" sz="1400" b="1" dirty="0" err="1" smtClean="0"/>
              <a:t>Minum</a:t>
            </a:r>
            <a:endParaRPr lang="en-US" sz="1400" b="1" dirty="0" smtClean="0"/>
          </a:p>
          <a:p>
            <a:r>
              <a:rPr lang="en-US" sz="1400" b="1" dirty="0" smtClean="0"/>
              <a:t>Air </a:t>
            </a:r>
            <a:r>
              <a:rPr lang="en-US" sz="1400" b="1" dirty="0" err="1" smtClean="0"/>
              <a:t>Limbah</a:t>
            </a:r>
            <a:endParaRPr lang="en-US" sz="1400" b="1" dirty="0" smtClean="0"/>
          </a:p>
          <a:p>
            <a:r>
              <a:rPr lang="en-US" sz="1400" b="1" dirty="0" err="1" smtClean="0"/>
              <a:t>Persampahan</a:t>
            </a:r>
            <a:endParaRPr lang="en-US" sz="1400" b="1" dirty="0" smtClean="0"/>
          </a:p>
          <a:p>
            <a:r>
              <a:rPr lang="en-US" sz="1400" b="1" dirty="0" err="1" smtClean="0"/>
              <a:t>Drainase</a:t>
            </a:r>
            <a:endParaRPr lang="en-US" sz="1400" b="1" dirty="0" smtClean="0"/>
          </a:p>
          <a:p>
            <a:r>
              <a:rPr lang="en-US" sz="1400" b="1" dirty="0" smtClean="0"/>
              <a:t>PHBS/</a:t>
            </a:r>
            <a:r>
              <a:rPr lang="en-US" sz="1400" b="1" dirty="0" err="1" smtClean="0"/>
              <a:t>Prohisan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4653136"/>
            <a:ext cx="4346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/>
              <a:t>Sumber</a:t>
            </a:r>
            <a:r>
              <a:rPr lang="en-US" sz="1400" dirty="0" smtClean="0"/>
              <a:t>: </a:t>
            </a:r>
            <a:r>
              <a:rPr lang="en-US" sz="1400" dirty="0" err="1" smtClean="0"/>
              <a:t>Nawasis</a:t>
            </a:r>
            <a:r>
              <a:rPr lang="en-US" sz="1400" dirty="0"/>
              <a:t>, Feb 2015 (</a:t>
            </a:r>
            <a:r>
              <a:rPr lang="en-US" sz="1400" dirty="0" smtClean="0"/>
              <a:t>108 </a:t>
            </a:r>
            <a:r>
              <a:rPr lang="en-US" sz="1400" dirty="0" err="1"/>
              <a:t>Kab</a:t>
            </a:r>
            <a:r>
              <a:rPr lang="en-US" sz="1400" dirty="0"/>
              <a:t>/Kota)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18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Realisasi Investasi Air Minum dan Sanitasi </a:t>
            </a:r>
            <a:br>
              <a:rPr lang="id-ID" sz="28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2010-2013 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(NAWASIS)</a:t>
            </a:r>
            <a:endParaRPr lang="id-ID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326678"/>
              </p:ext>
            </p:extLst>
          </p:nvPr>
        </p:nvGraphicFramePr>
        <p:xfrm>
          <a:off x="0" y="1226853"/>
          <a:ext cx="9144000" cy="537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1557573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Rp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. 877,57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5189710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Rp</a:t>
            </a:r>
            <a:r>
              <a:rPr lang="en-US" sz="1400" b="1" dirty="0" smtClean="0"/>
              <a:t>. 132,26 M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88333" y="5425479"/>
            <a:ext cx="1079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/>
              <a:t>Rp</a:t>
            </a:r>
            <a:r>
              <a:rPr lang="en-US" sz="1400" b="1" dirty="0" smtClean="0"/>
              <a:t>. 99,45 M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26470" y="4149080"/>
            <a:ext cx="1170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Rp</a:t>
            </a:r>
            <a:r>
              <a:rPr lang="en-US" sz="1400" b="1" dirty="0" smtClean="0"/>
              <a:t>. 366,41 M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6525344"/>
            <a:ext cx="4346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/>
              <a:t>Sumber</a:t>
            </a:r>
            <a:r>
              <a:rPr lang="en-US" sz="1400" dirty="0" smtClean="0"/>
              <a:t>: </a:t>
            </a:r>
            <a:r>
              <a:rPr lang="en-US" sz="1400" dirty="0" err="1" smtClean="0"/>
              <a:t>Nawasis</a:t>
            </a:r>
            <a:r>
              <a:rPr lang="en-US" sz="1400" dirty="0"/>
              <a:t>, Feb 2015 (</a:t>
            </a:r>
            <a:r>
              <a:rPr lang="en-US" sz="1400" dirty="0" smtClean="0"/>
              <a:t>108 </a:t>
            </a:r>
            <a:r>
              <a:rPr lang="en-US" sz="1400" dirty="0" err="1"/>
              <a:t>Kab</a:t>
            </a:r>
            <a:r>
              <a:rPr lang="en-US" sz="1400" dirty="0"/>
              <a:t>/Kota)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21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88925"/>
            <a:ext cx="9144000" cy="804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Realisasi Investasi Air Minum dan Sanitasi </a:t>
            </a:r>
            <a:br>
              <a:rPr lang="id-ID" sz="2800" b="1" dirty="0">
                <a:solidFill>
                  <a:srgbClr val="000000"/>
                </a:solidFill>
                <a:latin typeface="Cambria" pitchFamily="18" charset="0"/>
              </a:rPr>
            </a:br>
            <a:r>
              <a:rPr lang="id-ID" sz="2800" b="1" dirty="0">
                <a:solidFill>
                  <a:srgbClr val="000000"/>
                </a:solidFill>
                <a:latin typeface="Cambria" pitchFamily="18" charset="0"/>
              </a:rPr>
              <a:t>2010-2013 </a:t>
            </a:r>
            <a:r>
              <a:rPr lang="en-US" sz="2800" b="1" dirty="0" smtClean="0">
                <a:solidFill>
                  <a:srgbClr val="000000"/>
                </a:solidFill>
                <a:latin typeface="Cambria" pitchFamily="18" charset="0"/>
              </a:rPr>
              <a:t>(NAWASIS)</a:t>
            </a:r>
            <a:endParaRPr lang="id-ID" sz="28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230912"/>
              </p:ext>
            </p:extLst>
          </p:nvPr>
        </p:nvGraphicFramePr>
        <p:xfrm>
          <a:off x="-211089" y="1639349"/>
          <a:ext cx="7519393" cy="519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4288" y="4005064"/>
            <a:ext cx="16483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err="1" smtClean="0"/>
              <a:t>Rp</a:t>
            </a:r>
            <a:r>
              <a:rPr lang="en-US" sz="1600" dirty="0" smtClean="0"/>
              <a:t>. 288,37 </a:t>
            </a:r>
            <a:r>
              <a:rPr lang="en-US" sz="1600" dirty="0" err="1" smtClean="0"/>
              <a:t>Milyar</a:t>
            </a:r>
            <a:endParaRPr lang="en-US" sz="1600" dirty="0" smtClean="0"/>
          </a:p>
          <a:p>
            <a:pPr algn="r"/>
            <a:r>
              <a:rPr lang="en-US" sz="1600" dirty="0" err="1" smtClean="0"/>
              <a:t>Rp</a:t>
            </a:r>
            <a:r>
              <a:rPr lang="en-US" sz="1600" dirty="0" smtClean="0"/>
              <a:t>. 32,65 </a:t>
            </a:r>
            <a:r>
              <a:rPr lang="en-US" sz="1600" dirty="0" err="1" smtClean="0"/>
              <a:t>Milyar</a:t>
            </a:r>
            <a:endParaRPr lang="en-US" sz="1600" dirty="0" smtClean="0"/>
          </a:p>
          <a:p>
            <a:pPr algn="r"/>
            <a:r>
              <a:rPr lang="en-US" sz="1600" dirty="0" err="1" smtClean="0"/>
              <a:t>Rp</a:t>
            </a:r>
            <a:r>
              <a:rPr lang="en-US" sz="1600" dirty="0" smtClean="0"/>
              <a:t>. 1,14 </a:t>
            </a:r>
            <a:r>
              <a:rPr lang="en-US" sz="1600" dirty="0" err="1" smtClean="0"/>
              <a:t>Trilyun</a:t>
            </a:r>
            <a:endParaRPr lang="en-US" sz="1600" dirty="0" smtClean="0"/>
          </a:p>
          <a:p>
            <a:pPr algn="r"/>
            <a:r>
              <a:rPr lang="en-US" sz="1600" dirty="0" err="1" smtClean="0"/>
              <a:t>Rp</a:t>
            </a:r>
            <a:r>
              <a:rPr lang="en-US" sz="1600" dirty="0" smtClean="0"/>
              <a:t>. 565 </a:t>
            </a:r>
            <a:r>
              <a:rPr lang="en-US" sz="1600" dirty="0" err="1" smtClean="0"/>
              <a:t>Juta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860296" y="4005064"/>
            <a:ext cx="15088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APBN</a:t>
            </a:r>
          </a:p>
          <a:p>
            <a:r>
              <a:rPr lang="en-US" sz="1600" b="1" dirty="0" smtClean="0"/>
              <a:t>APBD </a:t>
            </a:r>
            <a:r>
              <a:rPr lang="en-US" sz="1600" b="1" dirty="0" err="1" smtClean="0"/>
              <a:t>Provinsi</a:t>
            </a:r>
            <a:endParaRPr lang="en-US" sz="1600" b="1" dirty="0" smtClean="0"/>
          </a:p>
          <a:p>
            <a:r>
              <a:rPr lang="en-US" sz="1600" b="1" dirty="0" smtClean="0"/>
              <a:t>APBD </a:t>
            </a:r>
            <a:r>
              <a:rPr lang="en-US" sz="1600" b="1" dirty="0" err="1" smtClean="0"/>
              <a:t>Kab</a:t>
            </a:r>
            <a:r>
              <a:rPr lang="en-US" sz="1600" b="1" dirty="0" smtClean="0"/>
              <a:t>/Kota</a:t>
            </a:r>
          </a:p>
          <a:p>
            <a:r>
              <a:rPr lang="en-US" sz="1600" b="1" dirty="0" err="1" smtClean="0"/>
              <a:t>Masyarakat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44436" y="5229200"/>
            <a:ext cx="4346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/>
              <a:t>Sumber</a:t>
            </a:r>
            <a:r>
              <a:rPr lang="en-US" sz="1400" dirty="0" smtClean="0"/>
              <a:t>: </a:t>
            </a:r>
            <a:r>
              <a:rPr lang="en-US" sz="1400" dirty="0" err="1" smtClean="0"/>
              <a:t>Nawasis</a:t>
            </a:r>
            <a:r>
              <a:rPr lang="en-US" sz="1400" dirty="0"/>
              <a:t>, Feb 2015 (</a:t>
            </a:r>
            <a:r>
              <a:rPr lang="en-US" sz="1400" dirty="0" smtClean="0"/>
              <a:t>108 </a:t>
            </a:r>
            <a:r>
              <a:rPr lang="en-US" sz="1400" dirty="0" err="1"/>
              <a:t>Kab</a:t>
            </a:r>
            <a:r>
              <a:rPr lang="en-US" sz="1400" dirty="0"/>
              <a:t>/Kota)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104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489</Words>
  <Application>Microsoft Office PowerPoint</Application>
  <PresentationFormat>On-screen Show (4:3)</PresentationFormat>
  <Paragraphs>117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Arial</vt:lpstr>
      <vt:lpstr>Calibri</vt:lpstr>
      <vt:lpstr>Cambria</vt:lpstr>
      <vt:lpstr>Helvetica</vt:lpstr>
      <vt:lpstr>Helvetica Light</vt:lpstr>
      <vt:lpstr>MS PGothic</vt:lpstr>
      <vt:lpstr>Wingdings</vt:lpstr>
      <vt:lpstr>Office Theme</vt:lpstr>
      <vt:lpstr>PowerPoint Presentation</vt:lpstr>
      <vt:lpstr>Universal Access Air Minum dan Sanitasi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P3SDP-AP12NB1</cp:lastModifiedBy>
  <cp:revision>32</cp:revision>
  <cp:lastPrinted>2015-09-15T06:50:45Z</cp:lastPrinted>
  <dcterms:created xsi:type="dcterms:W3CDTF">2015-05-27T06:29:08Z</dcterms:created>
  <dcterms:modified xsi:type="dcterms:W3CDTF">2015-09-15T07:10:31Z</dcterms:modified>
</cp:coreProperties>
</file>